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6" r:id="rId2"/>
    <p:sldId id="293" r:id="rId3"/>
    <p:sldId id="292" r:id="rId4"/>
    <p:sldId id="294" r:id="rId5"/>
    <p:sldId id="295" r:id="rId6"/>
    <p:sldId id="296" r:id="rId7"/>
    <p:sldId id="297" r:id="rId8"/>
    <p:sldId id="298" r:id="rId9"/>
    <p:sldId id="299" r:id="rId10"/>
    <p:sldId id="300" r:id="rId11"/>
    <p:sldId id="301" r:id="rId12"/>
    <p:sldId id="302" r:id="rId13"/>
    <p:sldId id="303" r:id="rId14"/>
    <p:sldId id="304" r:id="rId15"/>
    <p:sldId id="305" r:id="rId16"/>
    <p:sldId id="306" r:id="rId17"/>
    <p:sldId id="307" r:id="rId18"/>
    <p:sldId id="338" r:id="rId19"/>
    <p:sldId id="339" r:id="rId20"/>
    <p:sldId id="312" r:id="rId21"/>
    <p:sldId id="341" r:id="rId22"/>
    <p:sldId id="313" r:id="rId23"/>
    <p:sldId id="308" r:id="rId24"/>
    <p:sldId id="314" r:id="rId25"/>
    <p:sldId id="315" r:id="rId26"/>
    <p:sldId id="316" r:id="rId27"/>
    <p:sldId id="317" r:id="rId28"/>
    <p:sldId id="309" r:id="rId29"/>
    <p:sldId id="310" r:id="rId30"/>
    <p:sldId id="354" r:id="rId31"/>
    <p:sldId id="323" r:id="rId32"/>
    <p:sldId id="324" r:id="rId33"/>
    <p:sldId id="325" r:id="rId34"/>
    <p:sldId id="318" r:id="rId35"/>
    <p:sldId id="353" r:id="rId36"/>
    <p:sldId id="319" r:id="rId37"/>
    <p:sldId id="356" r:id="rId38"/>
    <p:sldId id="320" r:id="rId39"/>
    <p:sldId id="342" r:id="rId40"/>
    <p:sldId id="327" r:id="rId41"/>
    <p:sldId id="328" r:id="rId42"/>
    <p:sldId id="329" r:id="rId43"/>
    <p:sldId id="330" r:id="rId44"/>
    <p:sldId id="332" r:id="rId45"/>
    <p:sldId id="331" r:id="rId46"/>
    <p:sldId id="321" r:id="rId47"/>
    <p:sldId id="322" r:id="rId48"/>
    <p:sldId id="311" r:id="rId49"/>
    <p:sldId id="343" r:id="rId50"/>
    <p:sldId id="344" r:id="rId51"/>
    <p:sldId id="345" r:id="rId52"/>
    <p:sldId id="346" r:id="rId53"/>
    <p:sldId id="347" r:id="rId54"/>
    <p:sldId id="348" r:id="rId55"/>
    <p:sldId id="349" r:id="rId56"/>
    <p:sldId id="350" r:id="rId57"/>
    <p:sldId id="351" r:id="rId58"/>
    <p:sldId id="352" r:id="rId5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58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E579AC-452A-4B2D-AA26-F8BBDB7BE4A4}" type="datetimeFigureOut">
              <a:rPr lang="es-ES" smtClean="0"/>
              <a:pPr/>
              <a:t>16/12/2009</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434CCB-7C3D-414E-AB97-9E1D255A4660}"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8CDD2AE-B7CE-43FA-8FB4-4AB74E13CE1D}" type="slidenum">
              <a:rPr lang="es-ES" smtClean="0"/>
              <a:pPr/>
              <a:t>5</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8CDD2AE-B7CE-43FA-8FB4-4AB74E13CE1D}" type="slidenum">
              <a:rPr lang="es-ES" smtClean="0"/>
              <a:pPr/>
              <a:t>6</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4FB07140-BE22-42F4-99C5-EFB40140D639}" type="slidenum">
              <a:rPr lang="es-ES" smtClean="0"/>
              <a:pPr/>
              <a:t>10</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4FB07140-BE22-42F4-99C5-EFB40140D639}" type="slidenum">
              <a:rPr lang="es-ES" smtClean="0"/>
              <a:pPr/>
              <a:t>13</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8CDD2AE-B7CE-43FA-8FB4-4AB74E13CE1D}" type="slidenum">
              <a:rPr lang="es-ES" smtClean="0"/>
              <a:pPr/>
              <a:t>20</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8CDD2AE-B7CE-43FA-8FB4-4AB74E13CE1D}" type="slidenum">
              <a:rPr lang="es-ES" smtClean="0"/>
              <a:pPr/>
              <a:t>22</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E434CCB-7C3D-414E-AB97-9E1D255A4660}" type="slidenum">
              <a:rPr lang="es-ES" smtClean="0"/>
              <a:pPr/>
              <a:t>37</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5F1FC428-46A4-4727-97AE-03A2E0FB22D1}" type="datetimeFigureOut">
              <a:rPr lang="es-ES" smtClean="0"/>
              <a:pPr/>
              <a:t>16/12/2009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1F5F1C2-8DF2-4C0F-ABF0-F8CBB8E0EB1B}"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F1FC428-46A4-4727-97AE-03A2E0FB22D1}" type="datetimeFigureOut">
              <a:rPr lang="es-ES" smtClean="0"/>
              <a:pPr/>
              <a:t>16/12/2009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1F5F1C2-8DF2-4C0F-ABF0-F8CBB8E0EB1B}"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5F1FC428-46A4-4727-97AE-03A2E0FB22D1}" type="datetimeFigureOut">
              <a:rPr lang="es-ES" smtClean="0"/>
              <a:pPr/>
              <a:t>16/12/2009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1F5F1C2-8DF2-4C0F-ABF0-F8CBB8E0EB1B}"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5F1FC428-46A4-4727-97AE-03A2E0FB22D1}" type="datetimeFigureOut">
              <a:rPr lang="es-ES" smtClean="0"/>
              <a:pPr/>
              <a:t>16/12/2009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1F5F1C2-8DF2-4C0F-ABF0-F8CBB8E0EB1B}"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5F1FC428-46A4-4727-97AE-03A2E0FB22D1}" type="datetimeFigureOut">
              <a:rPr lang="es-ES" smtClean="0"/>
              <a:pPr/>
              <a:t>16/12/2009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A1F5F1C2-8DF2-4C0F-ABF0-F8CBB8E0EB1B}"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5F1FC428-46A4-4727-97AE-03A2E0FB22D1}" type="datetimeFigureOut">
              <a:rPr lang="es-ES" smtClean="0"/>
              <a:pPr/>
              <a:t>16/12/2009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A1F5F1C2-8DF2-4C0F-ABF0-F8CBB8E0EB1B}"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F1FC428-46A4-4727-97AE-03A2E0FB22D1}" type="datetimeFigureOut">
              <a:rPr lang="es-ES" smtClean="0"/>
              <a:pPr/>
              <a:t>16/12/2009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A1F5F1C2-8DF2-4C0F-ABF0-F8CBB8E0EB1B}"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F1FC428-46A4-4727-97AE-03A2E0FB22D1}" type="datetimeFigureOut">
              <a:rPr lang="es-ES" smtClean="0"/>
              <a:pPr/>
              <a:t>16/12/2009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1F5F1C2-8DF2-4C0F-ABF0-F8CBB8E0EB1B}"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F1FC428-46A4-4727-97AE-03A2E0FB22D1}" type="datetimeFigureOut">
              <a:rPr lang="es-ES" smtClean="0"/>
              <a:pPr/>
              <a:t>16/12/2009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1F5F1C2-8DF2-4C0F-ABF0-F8CBB8E0EB1B}"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F1FC428-46A4-4727-97AE-03A2E0FB22D1}" type="datetimeFigureOut">
              <a:rPr lang="es-ES" smtClean="0"/>
              <a:pPr/>
              <a:t>16/12/2009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1F5F1C2-8DF2-4C0F-ABF0-F8CBB8E0EB1B}"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F1FC428-46A4-4727-97AE-03A2E0FB22D1}" type="datetimeFigureOut">
              <a:rPr lang="es-ES" smtClean="0"/>
              <a:pPr/>
              <a:t>16/12/2009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1F5F1C2-8DF2-4C0F-ABF0-F8CBB8E0EB1B}"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1FC428-46A4-4727-97AE-03A2E0FB22D1}" type="datetimeFigureOut">
              <a:rPr lang="es-ES" smtClean="0"/>
              <a:pPr/>
              <a:t>16/12/2009</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F5F1C2-8DF2-4C0F-ABF0-F8CBB8E0EB1B}"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MX" dirty="0" smtClean="0"/>
              <a:t>Ciencias Experimentales</a:t>
            </a:r>
            <a:endParaRPr lang="es-ES" dirty="0"/>
          </a:p>
        </p:txBody>
      </p:sp>
      <p:sp>
        <p:nvSpPr>
          <p:cNvPr id="3" name="2 Subtítulo"/>
          <p:cNvSpPr>
            <a:spLocks noGrp="1"/>
          </p:cNvSpPr>
          <p:nvPr>
            <p:ph type="subTitle" idx="1"/>
          </p:nvPr>
        </p:nvSpPr>
        <p:spPr/>
        <p:txBody>
          <a:bodyPr/>
          <a:lstStyle/>
          <a:p>
            <a:r>
              <a:rPr lang="es-MX" dirty="0" smtClean="0"/>
              <a:t>Estrategias para el desarrollo de habilidades</a:t>
            </a:r>
            <a:endParaRPr lang="es-E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smtClean="0"/>
              <a:t>PROPÓSITOS DEL CURSO</a:t>
            </a:r>
            <a:endParaRPr lang="es-ES" dirty="0"/>
          </a:p>
        </p:txBody>
      </p:sp>
      <p:sp>
        <p:nvSpPr>
          <p:cNvPr id="3" name="2 Marcador de contenido"/>
          <p:cNvSpPr>
            <a:spLocks noGrp="1"/>
          </p:cNvSpPr>
          <p:nvPr>
            <p:ph idx="1"/>
          </p:nvPr>
        </p:nvSpPr>
        <p:spPr>
          <a:xfrm>
            <a:off x="500034" y="1285860"/>
            <a:ext cx="8229600" cy="4525963"/>
          </a:xfrm>
        </p:spPr>
        <p:txBody>
          <a:bodyPr>
            <a:normAutofit fontScale="77500" lnSpcReduction="20000"/>
          </a:bodyPr>
          <a:lstStyle/>
          <a:p>
            <a:r>
              <a:rPr lang="es-ES_tradnl" dirty="0" smtClean="0"/>
              <a:t>Que el facilitador:</a:t>
            </a:r>
            <a:endParaRPr lang="es-ES" dirty="0" smtClean="0"/>
          </a:p>
          <a:p>
            <a:pPr>
              <a:buNone/>
            </a:pPr>
            <a:endParaRPr lang="es-ES" dirty="0" smtClean="0"/>
          </a:p>
          <a:p>
            <a:r>
              <a:rPr lang="es-ES_tradnl" dirty="0" smtClean="0"/>
              <a:t>Comprenda la esencia del enfoque en competencias a través del análisis de las implicaciones de la Reforma Integral.</a:t>
            </a:r>
            <a:endParaRPr lang="es-ES" dirty="0" smtClean="0"/>
          </a:p>
          <a:p>
            <a:pPr>
              <a:buNone/>
            </a:pPr>
            <a:endParaRPr lang="es-ES" dirty="0" smtClean="0"/>
          </a:p>
          <a:p>
            <a:r>
              <a:rPr lang="es-ES_tradnl" dirty="0" smtClean="0"/>
              <a:t>Conozca una propuesta de trabajo que favorezca el desarrollo de las competencias del campo de las ciencias experimentales.</a:t>
            </a:r>
            <a:endParaRPr lang="es-ES" dirty="0" smtClean="0"/>
          </a:p>
          <a:p>
            <a:pPr>
              <a:buNone/>
            </a:pPr>
            <a:endParaRPr lang="es-ES" dirty="0" smtClean="0"/>
          </a:p>
          <a:p>
            <a:r>
              <a:rPr lang="es-ES_tradnl" dirty="0" smtClean="0"/>
              <a:t>Diseñe los instrumentos </a:t>
            </a:r>
            <a:r>
              <a:rPr lang="es-ES_tradnl" dirty="0" err="1" smtClean="0"/>
              <a:t>sumativos</a:t>
            </a:r>
            <a:r>
              <a:rPr lang="es-ES_tradnl" dirty="0" smtClean="0"/>
              <a:t> que le permitan la valoración de los conocimientos y habilidades de sus estudiantes.</a:t>
            </a:r>
            <a:endParaRPr lang="es-E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214290"/>
            <a:ext cx="8229600" cy="642918"/>
          </a:xfrm>
        </p:spPr>
        <p:txBody>
          <a:bodyPr>
            <a:normAutofit/>
          </a:bodyPr>
          <a:lstStyle/>
          <a:p>
            <a:r>
              <a:rPr lang="es-MX" sz="2400" dirty="0" smtClean="0"/>
              <a:t>Evaluación diagnóstica</a:t>
            </a:r>
            <a:endParaRPr lang="es-ES" sz="2400" dirty="0"/>
          </a:p>
        </p:txBody>
      </p:sp>
      <p:sp>
        <p:nvSpPr>
          <p:cNvPr id="3" name="2 Marcador de contenido"/>
          <p:cNvSpPr>
            <a:spLocks noGrp="1"/>
          </p:cNvSpPr>
          <p:nvPr>
            <p:ph idx="1"/>
          </p:nvPr>
        </p:nvSpPr>
        <p:spPr>
          <a:xfrm>
            <a:off x="500034" y="785794"/>
            <a:ext cx="8229600" cy="4525963"/>
          </a:xfrm>
        </p:spPr>
        <p:txBody>
          <a:bodyPr>
            <a:normAutofit fontScale="92500"/>
          </a:bodyPr>
          <a:lstStyle/>
          <a:p>
            <a:r>
              <a:rPr lang="es-MX" dirty="0" smtClean="0"/>
              <a:t>¿Cuál es el enfoque de la Reforma Integral?</a:t>
            </a:r>
          </a:p>
          <a:p>
            <a:r>
              <a:rPr lang="es-MX" dirty="0" smtClean="0"/>
              <a:t>¿Qué es una competencia?</a:t>
            </a:r>
          </a:p>
          <a:p>
            <a:r>
              <a:rPr lang="es-MX" dirty="0" smtClean="0"/>
              <a:t>¿Cómo llevas el enfoque al aula?</a:t>
            </a:r>
          </a:p>
          <a:p>
            <a:r>
              <a:rPr lang="es-MX" dirty="0" smtClean="0"/>
              <a:t>¿Un examen puede evaluar una competencia?</a:t>
            </a:r>
          </a:p>
          <a:p>
            <a:r>
              <a:rPr lang="es-MX" dirty="0" smtClean="0"/>
              <a:t>¿Qué características deben tener los reactivos?</a:t>
            </a:r>
          </a:p>
          <a:p>
            <a:r>
              <a:rPr lang="es-MX" dirty="0" smtClean="0"/>
              <a:t>¿Conoces las habilidades que necesitas implementar al incursionar en una asignatura de ciencias experimentales, por ejemplo Química?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642918"/>
            <a:ext cx="8229600" cy="4525963"/>
          </a:xfrm>
        </p:spPr>
        <p:txBody>
          <a:bodyPr/>
          <a:lstStyle/>
          <a:p>
            <a:r>
              <a:rPr lang="es-MX" dirty="0" smtClean="0"/>
              <a:t>Reforma Integral</a:t>
            </a:r>
          </a:p>
          <a:p>
            <a:pPr lvl="1"/>
            <a:r>
              <a:rPr lang="es-MX" dirty="0" smtClean="0"/>
              <a:t>Contempla 4 ejes:</a:t>
            </a:r>
          </a:p>
          <a:p>
            <a:pPr lvl="2"/>
            <a:r>
              <a:rPr lang="es-MX" dirty="0" smtClean="0"/>
              <a:t>Un Marco Curricular Común</a:t>
            </a:r>
          </a:p>
          <a:p>
            <a:pPr lvl="2"/>
            <a:r>
              <a:rPr lang="es-MX" dirty="0" smtClean="0"/>
              <a:t>Regular las opciones de oferta de la EMS</a:t>
            </a:r>
          </a:p>
          <a:p>
            <a:pPr lvl="2"/>
            <a:r>
              <a:rPr lang="es-MX" dirty="0" smtClean="0"/>
              <a:t>Creación SNB</a:t>
            </a:r>
          </a:p>
          <a:p>
            <a:pPr lvl="2"/>
            <a:r>
              <a:rPr lang="es-MX" dirty="0" smtClean="0"/>
              <a:t>Certificación complementaria SNB</a:t>
            </a:r>
          </a:p>
          <a:p>
            <a:pPr lvl="2"/>
            <a:endParaRPr lang="es-MX" dirty="0" smtClean="0"/>
          </a:p>
          <a:p>
            <a:pPr lvl="1"/>
            <a:endParaRPr lang="es-E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85720" y="357166"/>
            <a:ext cx="8372476" cy="1143000"/>
          </a:xfrm>
        </p:spPr>
        <p:txBody>
          <a:bodyPr/>
          <a:lstStyle/>
          <a:p>
            <a:r>
              <a:rPr lang="es-MX" sz="4000" b="1" dirty="0" smtClean="0"/>
              <a:t>La Reforma Integral</a:t>
            </a:r>
            <a:endParaRPr lang="es-ES" sz="4000" b="1" dirty="0"/>
          </a:p>
        </p:txBody>
      </p:sp>
      <p:sp>
        <p:nvSpPr>
          <p:cNvPr id="3" name="2 Marcador de contenido"/>
          <p:cNvSpPr>
            <a:spLocks noGrp="1"/>
          </p:cNvSpPr>
          <p:nvPr>
            <p:ph idx="1"/>
          </p:nvPr>
        </p:nvSpPr>
        <p:spPr>
          <a:xfrm>
            <a:off x="457200" y="1600201"/>
            <a:ext cx="8229600" cy="3328998"/>
          </a:xfrm>
        </p:spPr>
        <p:txBody>
          <a:bodyPr/>
          <a:lstStyle/>
          <a:p>
            <a:pPr algn="just">
              <a:buNone/>
            </a:pPr>
            <a:r>
              <a:rPr lang="es-MX" dirty="0" smtClean="0"/>
              <a:t>	Contempla un enfoque en competencias en el que se deja atrás la simple memorización para llegar al razonamiento y aplicación de los conocimientos. Para esto se debe recurrir a habilidades diferentes a sólo recordar una fecha o una definición.</a:t>
            </a:r>
            <a:endParaRPr lang="es-E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Competencias</a:t>
            </a:r>
            <a:endParaRPr lang="es-ES" dirty="0"/>
          </a:p>
        </p:txBody>
      </p:sp>
      <p:sp>
        <p:nvSpPr>
          <p:cNvPr id="3" name="2 Marcador de contenido"/>
          <p:cNvSpPr>
            <a:spLocks noGrp="1"/>
          </p:cNvSpPr>
          <p:nvPr>
            <p:ph idx="1"/>
          </p:nvPr>
        </p:nvSpPr>
        <p:spPr>
          <a:xfrm>
            <a:off x="457200" y="1600201"/>
            <a:ext cx="8229600" cy="1685924"/>
          </a:xfrm>
        </p:spPr>
        <p:txBody>
          <a:bodyPr/>
          <a:lstStyle/>
          <a:p>
            <a:pPr algn="just">
              <a:buNone/>
            </a:pPr>
            <a:r>
              <a:rPr lang="es-MX" dirty="0" smtClean="0"/>
              <a:t>	Conjunto de conocimientos, habilidades y actitudes requeridos para desempeñar una función.</a:t>
            </a:r>
            <a:endParaRPr lang="es-ES" dirty="0"/>
          </a:p>
        </p:txBody>
      </p:sp>
      <p:sp>
        <p:nvSpPr>
          <p:cNvPr id="4" name="3 CuadroTexto"/>
          <p:cNvSpPr txBox="1"/>
          <p:nvPr/>
        </p:nvSpPr>
        <p:spPr>
          <a:xfrm>
            <a:off x="857224" y="3857628"/>
            <a:ext cx="6143668" cy="923330"/>
          </a:xfrm>
          <a:prstGeom prst="rect">
            <a:avLst/>
          </a:prstGeom>
          <a:noFill/>
        </p:spPr>
        <p:txBody>
          <a:bodyPr wrap="square" rtlCol="0">
            <a:spAutoFit/>
          </a:bodyPr>
          <a:lstStyle/>
          <a:p>
            <a:r>
              <a:rPr lang="es-MX" dirty="0" smtClean="0"/>
              <a:t>Conocimiento: Lo que se sabe.</a:t>
            </a:r>
          </a:p>
          <a:p>
            <a:r>
              <a:rPr lang="es-MX" dirty="0" smtClean="0"/>
              <a:t>Habilidad: Procesos mentales y psicomotrices.</a:t>
            </a:r>
          </a:p>
          <a:p>
            <a:r>
              <a:rPr lang="es-MX" dirty="0" smtClean="0"/>
              <a:t>Actitud: Postura ante una situación.</a:t>
            </a:r>
            <a:endParaRPr lang="es-E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34" y="1000108"/>
            <a:ext cx="8229600" cy="4525963"/>
          </a:xfrm>
        </p:spPr>
        <p:txBody>
          <a:bodyPr/>
          <a:lstStyle/>
          <a:p>
            <a:r>
              <a:rPr lang="es-MX" dirty="0" smtClean="0"/>
              <a:t>Los conocimientos por sí mismo no es lo más importante en esta Reforma.</a:t>
            </a:r>
          </a:p>
          <a:p>
            <a:endParaRPr lang="es-MX" dirty="0" smtClean="0"/>
          </a:p>
          <a:p>
            <a:r>
              <a:rPr lang="es-MX" dirty="0" smtClean="0"/>
              <a:t>Lo realmente importante es el uso que se hace de ellos en situaciones específicas de la vida personal, social y profesional.</a:t>
            </a:r>
            <a:endParaRPr lang="es-E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1214422"/>
            <a:ext cx="8229600" cy="3214710"/>
          </a:xfrm>
        </p:spPr>
        <p:txBody>
          <a:bodyPr>
            <a:normAutofit fontScale="90000"/>
          </a:bodyPr>
          <a:lstStyle/>
          <a:p>
            <a:r>
              <a:rPr lang="es-MX" dirty="0" smtClean="0"/>
              <a:t>Comparación </a:t>
            </a:r>
            <a:br>
              <a:rPr lang="es-MX" dirty="0" smtClean="0"/>
            </a:br>
            <a:r>
              <a:rPr lang="es-MX" dirty="0" smtClean="0"/>
              <a:t>Enfoque tradicional</a:t>
            </a:r>
            <a:br>
              <a:rPr lang="es-MX" dirty="0" smtClean="0"/>
            </a:br>
            <a:r>
              <a:rPr lang="es-MX" dirty="0" smtClean="0"/>
              <a:t>(1987) </a:t>
            </a:r>
            <a:br>
              <a:rPr lang="es-MX" dirty="0" smtClean="0"/>
            </a:br>
            <a:r>
              <a:rPr lang="es-MX" dirty="0" smtClean="0"/>
              <a:t>vs </a:t>
            </a:r>
            <a:br>
              <a:rPr lang="es-MX" dirty="0" smtClean="0"/>
            </a:br>
            <a:r>
              <a:rPr lang="es-MX" dirty="0" smtClean="0"/>
              <a:t>Reforma Integral </a:t>
            </a:r>
            <a:endParaRPr lang="es-E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MX" sz="3200" dirty="0" smtClean="0"/>
              <a:t>Enfoque formativo tradicional vs Competencias</a:t>
            </a:r>
            <a:endParaRPr lang="es-ES" sz="3200" dirty="0"/>
          </a:p>
        </p:txBody>
      </p:sp>
      <p:sp>
        <p:nvSpPr>
          <p:cNvPr id="5" name="4 Marcador de contenido"/>
          <p:cNvSpPr>
            <a:spLocks noGrp="1"/>
          </p:cNvSpPr>
          <p:nvPr>
            <p:ph sz="half" idx="1"/>
          </p:nvPr>
        </p:nvSpPr>
        <p:spPr/>
        <p:txBody>
          <a:bodyPr/>
          <a:lstStyle/>
          <a:p>
            <a:r>
              <a:rPr lang="es-MX" dirty="0" smtClean="0">
                <a:solidFill>
                  <a:schemeClr val="accent2"/>
                </a:solidFill>
              </a:rPr>
              <a:t>Enfoque Tradicional</a:t>
            </a:r>
          </a:p>
          <a:p>
            <a:endParaRPr lang="es-MX" dirty="0" smtClean="0"/>
          </a:p>
          <a:p>
            <a:pPr lvl="1"/>
            <a:r>
              <a:rPr lang="es-MX" dirty="0" smtClean="0"/>
              <a:t>Se asume al ser humano desde un plano unidimensional. Las ciencias y disciplinas se abordan sin contacto entre si.</a:t>
            </a:r>
          </a:p>
        </p:txBody>
      </p:sp>
      <p:sp>
        <p:nvSpPr>
          <p:cNvPr id="6" name="5 Marcador de contenido"/>
          <p:cNvSpPr>
            <a:spLocks noGrp="1"/>
          </p:cNvSpPr>
          <p:nvPr>
            <p:ph sz="half" idx="2"/>
          </p:nvPr>
        </p:nvSpPr>
        <p:spPr/>
        <p:txBody>
          <a:bodyPr/>
          <a:lstStyle/>
          <a:p>
            <a:r>
              <a:rPr lang="es-MX" dirty="0" smtClean="0">
                <a:solidFill>
                  <a:schemeClr val="accent2"/>
                </a:solidFill>
              </a:rPr>
              <a:t>Enfoque en Competencias</a:t>
            </a:r>
          </a:p>
          <a:p>
            <a:pPr lvl="1"/>
            <a:r>
              <a:rPr lang="es-MX" dirty="0" smtClean="0"/>
              <a:t>Se concibe al ser humano dentro de una multiplicidad de dimensiones. Las ciencias y disciplinas interactúan entre sí.</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MX" sz="3200" dirty="0" smtClean="0"/>
              <a:t>Enfoque formativo tradicional vs Competencias</a:t>
            </a:r>
            <a:endParaRPr lang="es-ES" sz="3200" dirty="0"/>
          </a:p>
        </p:txBody>
      </p:sp>
      <p:sp>
        <p:nvSpPr>
          <p:cNvPr id="5" name="4 Marcador de contenido"/>
          <p:cNvSpPr>
            <a:spLocks noGrp="1"/>
          </p:cNvSpPr>
          <p:nvPr>
            <p:ph sz="half" idx="1"/>
          </p:nvPr>
        </p:nvSpPr>
        <p:spPr/>
        <p:txBody>
          <a:bodyPr/>
          <a:lstStyle/>
          <a:p>
            <a:r>
              <a:rPr lang="es-MX" dirty="0" smtClean="0">
                <a:solidFill>
                  <a:schemeClr val="accent2"/>
                </a:solidFill>
              </a:rPr>
              <a:t>Enfoque Tradicional</a:t>
            </a:r>
          </a:p>
          <a:p>
            <a:endParaRPr lang="es-MX" dirty="0" smtClean="0"/>
          </a:p>
          <a:p>
            <a:pPr lvl="1"/>
            <a:r>
              <a:rPr lang="es-MX" dirty="0" smtClean="0"/>
              <a:t>Los contenidos se agrupaban en unidades.</a:t>
            </a:r>
          </a:p>
        </p:txBody>
      </p:sp>
      <p:sp>
        <p:nvSpPr>
          <p:cNvPr id="6" name="5 Marcador de contenido"/>
          <p:cNvSpPr>
            <a:spLocks noGrp="1"/>
          </p:cNvSpPr>
          <p:nvPr>
            <p:ph sz="half" idx="2"/>
          </p:nvPr>
        </p:nvSpPr>
        <p:spPr/>
        <p:txBody>
          <a:bodyPr/>
          <a:lstStyle/>
          <a:p>
            <a:r>
              <a:rPr lang="es-MX" dirty="0" smtClean="0">
                <a:solidFill>
                  <a:schemeClr val="accent2"/>
                </a:solidFill>
              </a:rPr>
              <a:t>Enfoque en Competencias</a:t>
            </a:r>
          </a:p>
          <a:p>
            <a:pPr lvl="1"/>
            <a:r>
              <a:rPr lang="es-MX" dirty="0" smtClean="0"/>
              <a:t>Los contenidos de las asignaturas se agrupan en bloques.</a:t>
            </a:r>
            <a:endParaRPr lang="es-E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MX" sz="3200" dirty="0" smtClean="0"/>
              <a:t>Enfoque formativo tradicional vs Competencias</a:t>
            </a:r>
            <a:endParaRPr lang="es-ES" sz="3200" dirty="0"/>
          </a:p>
        </p:txBody>
      </p:sp>
      <p:sp>
        <p:nvSpPr>
          <p:cNvPr id="5" name="4 Marcador de contenido"/>
          <p:cNvSpPr>
            <a:spLocks noGrp="1"/>
          </p:cNvSpPr>
          <p:nvPr>
            <p:ph sz="half" idx="1"/>
          </p:nvPr>
        </p:nvSpPr>
        <p:spPr/>
        <p:txBody>
          <a:bodyPr/>
          <a:lstStyle/>
          <a:p>
            <a:r>
              <a:rPr lang="es-MX" dirty="0" smtClean="0">
                <a:solidFill>
                  <a:schemeClr val="accent2"/>
                </a:solidFill>
              </a:rPr>
              <a:t>Enfoque Tradicional</a:t>
            </a:r>
          </a:p>
          <a:p>
            <a:endParaRPr lang="es-MX" dirty="0" smtClean="0"/>
          </a:p>
          <a:p>
            <a:pPr lvl="1"/>
            <a:r>
              <a:rPr lang="es-MX" dirty="0" smtClean="0"/>
              <a:t>Formación de conocimientos y habilidades.</a:t>
            </a:r>
          </a:p>
        </p:txBody>
      </p:sp>
      <p:sp>
        <p:nvSpPr>
          <p:cNvPr id="6" name="5 Marcador de contenido"/>
          <p:cNvSpPr>
            <a:spLocks noGrp="1"/>
          </p:cNvSpPr>
          <p:nvPr>
            <p:ph sz="half" idx="2"/>
          </p:nvPr>
        </p:nvSpPr>
        <p:spPr/>
        <p:txBody>
          <a:bodyPr/>
          <a:lstStyle/>
          <a:p>
            <a:r>
              <a:rPr lang="es-MX" dirty="0" smtClean="0">
                <a:solidFill>
                  <a:schemeClr val="accent2"/>
                </a:solidFill>
              </a:rPr>
              <a:t>Enfoque en Competencias</a:t>
            </a:r>
          </a:p>
          <a:p>
            <a:pPr lvl="1"/>
            <a:r>
              <a:rPr lang="es-MX" dirty="0" smtClean="0"/>
              <a:t>Formar competencias. (Conocimientos, Habilidades y Actitudes)</a:t>
            </a:r>
            <a:endParaRPr lang="es-E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MX" sz="3200" dirty="0" smtClean="0"/>
              <a:t>Enfoque formativo tradicional vs Competencias</a:t>
            </a:r>
            <a:endParaRPr lang="es-ES" sz="3200" dirty="0"/>
          </a:p>
        </p:txBody>
      </p:sp>
      <p:sp>
        <p:nvSpPr>
          <p:cNvPr id="5" name="4 Marcador de contenido"/>
          <p:cNvSpPr>
            <a:spLocks noGrp="1"/>
          </p:cNvSpPr>
          <p:nvPr>
            <p:ph sz="half" idx="1"/>
          </p:nvPr>
        </p:nvSpPr>
        <p:spPr/>
        <p:txBody>
          <a:bodyPr/>
          <a:lstStyle/>
          <a:p>
            <a:r>
              <a:rPr lang="es-MX" dirty="0" smtClean="0">
                <a:solidFill>
                  <a:schemeClr val="accent2"/>
                </a:solidFill>
              </a:rPr>
              <a:t>Enfoque Tradicional</a:t>
            </a:r>
          </a:p>
          <a:p>
            <a:endParaRPr lang="es-MX" dirty="0" smtClean="0"/>
          </a:p>
          <a:p>
            <a:pPr lvl="1"/>
            <a:r>
              <a:rPr lang="es-MX" dirty="0" smtClean="0"/>
              <a:t>Enseñanza por Objetivos  operativos y conductas observables.</a:t>
            </a:r>
          </a:p>
        </p:txBody>
      </p:sp>
      <p:sp>
        <p:nvSpPr>
          <p:cNvPr id="6" name="5 Marcador de contenido"/>
          <p:cNvSpPr>
            <a:spLocks noGrp="1"/>
          </p:cNvSpPr>
          <p:nvPr>
            <p:ph sz="half" idx="2"/>
          </p:nvPr>
        </p:nvSpPr>
        <p:spPr/>
        <p:txBody>
          <a:bodyPr/>
          <a:lstStyle/>
          <a:p>
            <a:r>
              <a:rPr lang="es-MX" dirty="0" smtClean="0">
                <a:solidFill>
                  <a:schemeClr val="accent2"/>
                </a:solidFill>
              </a:rPr>
              <a:t>Enfoque en Competencias</a:t>
            </a:r>
          </a:p>
          <a:p>
            <a:pPr lvl="1"/>
            <a:r>
              <a:rPr lang="es-MX" dirty="0" smtClean="0"/>
              <a:t>Formación de competencias con base en los problemas de la comunidad y los intereses de los estudiantes.</a:t>
            </a:r>
            <a:endParaRPr lang="es-E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MX" sz="3200" dirty="0" smtClean="0"/>
              <a:t>Enfoque formativo tradicional vs Competencias</a:t>
            </a:r>
            <a:endParaRPr lang="es-ES" sz="3200" dirty="0"/>
          </a:p>
        </p:txBody>
      </p:sp>
      <p:sp>
        <p:nvSpPr>
          <p:cNvPr id="5" name="4 Marcador de contenido"/>
          <p:cNvSpPr>
            <a:spLocks noGrp="1"/>
          </p:cNvSpPr>
          <p:nvPr>
            <p:ph sz="half" idx="1"/>
          </p:nvPr>
        </p:nvSpPr>
        <p:spPr/>
        <p:txBody>
          <a:bodyPr/>
          <a:lstStyle/>
          <a:p>
            <a:r>
              <a:rPr lang="es-MX" dirty="0" smtClean="0">
                <a:solidFill>
                  <a:schemeClr val="accent2"/>
                </a:solidFill>
              </a:rPr>
              <a:t>Enfoque Tradicional</a:t>
            </a:r>
          </a:p>
          <a:p>
            <a:endParaRPr lang="es-MX" dirty="0" smtClean="0"/>
          </a:p>
          <a:p>
            <a:pPr lvl="1"/>
            <a:r>
              <a:rPr lang="es-MX" dirty="0" smtClean="0"/>
              <a:t>La evaluación se concibe como un procedimiento para determinar los avances de los estudiantes en la obtención de los conocimientos establecidos.</a:t>
            </a:r>
          </a:p>
        </p:txBody>
      </p:sp>
      <p:sp>
        <p:nvSpPr>
          <p:cNvPr id="6" name="5 Marcador de contenido"/>
          <p:cNvSpPr>
            <a:spLocks noGrp="1"/>
          </p:cNvSpPr>
          <p:nvPr>
            <p:ph sz="half" idx="2"/>
          </p:nvPr>
        </p:nvSpPr>
        <p:spPr/>
        <p:txBody>
          <a:bodyPr/>
          <a:lstStyle/>
          <a:p>
            <a:r>
              <a:rPr lang="es-MX" dirty="0" smtClean="0">
                <a:solidFill>
                  <a:schemeClr val="accent2"/>
                </a:solidFill>
              </a:rPr>
              <a:t>Enfoque en Competencias</a:t>
            </a:r>
          </a:p>
          <a:p>
            <a:pPr lvl="1"/>
            <a:r>
              <a:rPr lang="es-MX" dirty="0" smtClean="0"/>
              <a:t>La evaluación está enfocada a promover la formación humana. Se enfatiza  la autoevaluación y se complementa con la </a:t>
            </a:r>
            <a:r>
              <a:rPr lang="es-MX" dirty="0" err="1" smtClean="0"/>
              <a:t>coevaluación</a:t>
            </a:r>
            <a:r>
              <a:rPr lang="es-MX" dirty="0" smtClean="0"/>
              <a:t> y la </a:t>
            </a:r>
            <a:r>
              <a:rPr lang="es-MX" dirty="0" err="1" smtClean="0"/>
              <a:t>heteroevaluación</a:t>
            </a:r>
            <a:r>
              <a:rPr lang="es-MX" dirty="0" smtClean="0"/>
              <a:t>.</a:t>
            </a:r>
            <a:endParaRPr lang="es-E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MX" sz="3200" dirty="0" smtClean="0"/>
              <a:t>Enfoque formativo tradicional vs Competencias</a:t>
            </a:r>
            <a:endParaRPr lang="es-ES" sz="3200" dirty="0"/>
          </a:p>
        </p:txBody>
      </p:sp>
      <p:sp>
        <p:nvSpPr>
          <p:cNvPr id="5" name="4 Marcador de contenido"/>
          <p:cNvSpPr>
            <a:spLocks noGrp="1"/>
          </p:cNvSpPr>
          <p:nvPr>
            <p:ph sz="half" idx="1"/>
          </p:nvPr>
        </p:nvSpPr>
        <p:spPr/>
        <p:txBody>
          <a:bodyPr/>
          <a:lstStyle/>
          <a:p>
            <a:r>
              <a:rPr lang="es-MX" dirty="0" smtClean="0">
                <a:solidFill>
                  <a:schemeClr val="accent2"/>
                </a:solidFill>
              </a:rPr>
              <a:t>Enfoque Tradicional</a:t>
            </a:r>
          </a:p>
          <a:p>
            <a:endParaRPr lang="es-MX" dirty="0" smtClean="0"/>
          </a:p>
          <a:p>
            <a:pPr lvl="1"/>
            <a:r>
              <a:rPr lang="es-MX" dirty="0" smtClean="0"/>
              <a:t>El docente es transmisor de información.</a:t>
            </a:r>
          </a:p>
        </p:txBody>
      </p:sp>
      <p:sp>
        <p:nvSpPr>
          <p:cNvPr id="6" name="5 Marcador de contenido"/>
          <p:cNvSpPr>
            <a:spLocks noGrp="1"/>
          </p:cNvSpPr>
          <p:nvPr>
            <p:ph sz="half" idx="2"/>
          </p:nvPr>
        </p:nvSpPr>
        <p:spPr/>
        <p:txBody>
          <a:bodyPr/>
          <a:lstStyle/>
          <a:p>
            <a:r>
              <a:rPr lang="es-MX" dirty="0" smtClean="0">
                <a:solidFill>
                  <a:schemeClr val="accent2"/>
                </a:solidFill>
              </a:rPr>
              <a:t>Enfoque en Competencias</a:t>
            </a:r>
          </a:p>
          <a:p>
            <a:pPr lvl="1"/>
            <a:r>
              <a:rPr lang="es-MX" dirty="0" smtClean="0"/>
              <a:t>El docente es facilitador de recursos, conceptos, metodologías y espacios para que los estudiantes construyan su formación.</a:t>
            </a:r>
            <a:endParaRPr lang="es-E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MX" sz="3200" dirty="0" smtClean="0"/>
              <a:t>Enfoque formativo tradicional vs Competencias</a:t>
            </a:r>
            <a:endParaRPr lang="es-ES" sz="3200" dirty="0"/>
          </a:p>
        </p:txBody>
      </p:sp>
      <p:sp>
        <p:nvSpPr>
          <p:cNvPr id="5" name="4 Marcador de contenido"/>
          <p:cNvSpPr>
            <a:spLocks noGrp="1"/>
          </p:cNvSpPr>
          <p:nvPr>
            <p:ph sz="half" idx="1"/>
          </p:nvPr>
        </p:nvSpPr>
        <p:spPr/>
        <p:txBody>
          <a:bodyPr/>
          <a:lstStyle/>
          <a:p>
            <a:r>
              <a:rPr lang="es-MX" dirty="0" smtClean="0">
                <a:solidFill>
                  <a:schemeClr val="accent2"/>
                </a:solidFill>
              </a:rPr>
              <a:t>Enfoque Tradicional</a:t>
            </a:r>
          </a:p>
          <a:p>
            <a:endParaRPr lang="es-MX" dirty="0" smtClean="0"/>
          </a:p>
          <a:p>
            <a:pPr lvl="1"/>
            <a:r>
              <a:rPr lang="es-MX" dirty="0" smtClean="0"/>
              <a:t>Enseñanza descontextualizada.</a:t>
            </a:r>
          </a:p>
        </p:txBody>
      </p:sp>
      <p:sp>
        <p:nvSpPr>
          <p:cNvPr id="6" name="5 Marcador de contenido"/>
          <p:cNvSpPr>
            <a:spLocks noGrp="1"/>
          </p:cNvSpPr>
          <p:nvPr>
            <p:ph sz="half" idx="2"/>
          </p:nvPr>
        </p:nvSpPr>
        <p:spPr/>
        <p:txBody>
          <a:bodyPr/>
          <a:lstStyle/>
          <a:p>
            <a:r>
              <a:rPr lang="es-MX" dirty="0" smtClean="0">
                <a:solidFill>
                  <a:schemeClr val="accent2"/>
                </a:solidFill>
              </a:rPr>
              <a:t>Enfoque en Competencias</a:t>
            </a:r>
          </a:p>
          <a:p>
            <a:pPr lvl="1"/>
            <a:r>
              <a:rPr lang="es-MX" dirty="0" smtClean="0"/>
              <a:t>Orientar el aprendizaje hacia el abordaje de problemas (Contextualización).</a:t>
            </a:r>
            <a:endParaRPr lang="es-E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MX" sz="3200" dirty="0" smtClean="0"/>
              <a:t>Enfoque formativo tradicional vs Competencias</a:t>
            </a:r>
            <a:endParaRPr lang="es-ES" sz="3200" dirty="0"/>
          </a:p>
        </p:txBody>
      </p:sp>
      <p:sp>
        <p:nvSpPr>
          <p:cNvPr id="5" name="4 Marcador de contenido"/>
          <p:cNvSpPr>
            <a:spLocks noGrp="1"/>
          </p:cNvSpPr>
          <p:nvPr>
            <p:ph sz="half" idx="1"/>
          </p:nvPr>
        </p:nvSpPr>
        <p:spPr/>
        <p:txBody>
          <a:bodyPr/>
          <a:lstStyle/>
          <a:p>
            <a:r>
              <a:rPr lang="es-MX" dirty="0" smtClean="0">
                <a:solidFill>
                  <a:schemeClr val="accent2"/>
                </a:solidFill>
              </a:rPr>
              <a:t>Enfoque Tradicional</a:t>
            </a:r>
          </a:p>
          <a:p>
            <a:endParaRPr lang="es-MX" dirty="0" smtClean="0"/>
          </a:p>
          <a:p>
            <a:pPr lvl="1"/>
            <a:r>
              <a:rPr lang="es-MX" dirty="0" smtClean="0"/>
              <a:t>Se busca transmitir información descuidando la comprensión.</a:t>
            </a:r>
          </a:p>
        </p:txBody>
      </p:sp>
      <p:sp>
        <p:nvSpPr>
          <p:cNvPr id="6" name="5 Marcador de contenido"/>
          <p:cNvSpPr>
            <a:spLocks noGrp="1"/>
          </p:cNvSpPr>
          <p:nvPr>
            <p:ph sz="half" idx="2"/>
          </p:nvPr>
        </p:nvSpPr>
        <p:spPr/>
        <p:txBody>
          <a:bodyPr/>
          <a:lstStyle/>
          <a:p>
            <a:r>
              <a:rPr lang="es-MX" dirty="0" smtClean="0">
                <a:solidFill>
                  <a:schemeClr val="accent2"/>
                </a:solidFill>
              </a:rPr>
              <a:t>Enfoque en Competencias</a:t>
            </a:r>
          </a:p>
          <a:p>
            <a:pPr lvl="1"/>
            <a:r>
              <a:rPr lang="es-MX" dirty="0" smtClean="0"/>
              <a:t>La comprensión es el medio y fin. Se logra mediante la toma de contacto y vinculación de aquello que se espera comprender.</a:t>
            </a:r>
            <a:endParaRPr lang="es-E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idx="1"/>
          </p:nvPr>
        </p:nvSpPr>
        <p:spPr>
          <a:xfrm>
            <a:off x="428596" y="785794"/>
            <a:ext cx="8229600" cy="4525963"/>
          </a:xfrm>
        </p:spPr>
        <p:txBody>
          <a:bodyPr/>
          <a:lstStyle/>
          <a:p>
            <a:r>
              <a:rPr lang="es-MX" dirty="0" smtClean="0"/>
              <a:t>Las competencias en la Reforma Integral se ven plasmadas en el programa de estudios de cada asignatura.</a:t>
            </a:r>
            <a:endParaRPr lang="es-E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1500174"/>
            <a:ext cx="8229600" cy="3143272"/>
          </a:xfrm>
        </p:spPr>
        <p:txBody>
          <a:bodyPr/>
          <a:lstStyle/>
          <a:p>
            <a:pPr lvl="1"/>
            <a:r>
              <a:rPr lang="es-MX" dirty="0" smtClean="0"/>
              <a:t>En lugar de objetivos se especifican competencias a demostrar.</a:t>
            </a:r>
          </a:p>
          <a:p>
            <a:pPr lvl="1"/>
            <a:r>
              <a:rPr lang="es-MX" dirty="0" smtClean="0"/>
              <a:t>Ya no se divide en unidades sino en bloques.</a:t>
            </a:r>
          </a:p>
          <a:p>
            <a:pPr lvl="1"/>
            <a:r>
              <a:rPr lang="es-MX" dirty="0" smtClean="0"/>
              <a:t>Se especifican Competencias (Genéricas, Disciplinares, de asignatura y Saberes específicos).</a:t>
            </a:r>
            <a:endParaRPr lang="es-ES" dirty="0"/>
          </a:p>
        </p:txBody>
      </p:sp>
      <p:sp>
        <p:nvSpPr>
          <p:cNvPr id="4" name="1 Título"/>
          <p:cNvSpPr>
            <a:spLocks noGrp="1"/>
          </p:cNvSpPr>
          <p:nvPr>
            <p:ph type="title"/>
          </p:nvPr>
        </p:nvSpPr>
        <p:spPr>
          <a:xfrm>
            <a:off x="457200" y="274638"/>
            <a:ext cx="8229600" cy="1143000"/>
          </a:xfrm>
        </p:spPr>
        <p:txBody>
          <a:bodyPr/>
          <a:lstStyle/>
          <a:p>
            <a:r>
              <a:rPr lang="es-MX" dirty="0" smtClean="0"/>
              <a:t>Programa de Estudios</a:t>
            </a:r>
            <a:endParaRPr lang="es-E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Portada del Programa de Estudios</a:t>
            </a:r>
            <a:endParaRPr lang="es-ES" dirty="0"/>
          </a:p>
        </p:txBody>
      </p:sp>
      <p:pic>
        <p:nvPicPr>
          <p:cNvPr id="1026" name="Picture 2"/>
          <p:cNvPicPr>
            <a:picLocks noChangeAspect="1" noChangeArrowheads="1"/>
          </p:cNvPicPr>
          <p:nvPr/>
        </p:nvPicPr>
        <p:blipFill>
          <a:blip r:embed="rId2"/>
          <a:srcRect/>
          <a:stretch>
            <a:fillRect/>
          </a:stretch>
        </p:blipFill>
        <p:spPr bwMode="auto">
          <a:xfrm>
            <a:off x="671513" y="1590675"/>
            <a:ext cx="7800975" cy="36766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12671" y="1428736"/>
            <a:ext cx="9131329" cy="3078646"/>
          </a:xfrm>
          <a:prstGeom prst="rect">
            <a:avLst/>
          </a:prstGeom>
          <a:noFill/>
          <a:ln w="9525">
            <a:noFill/>
            <a:miter lim="800000"/>
            <a:headEnd/>
            <a:tailEnd/>
          </a:ln>
          <a:effectLst/>
        </p:spPr>
      </p:pic>
      <p:sp>
        <p:nvSpPr>
          <p:cNvPr id="3" name="2 Elipse"/>
          <p:cNvSpPr/>
          <p:nvPr/>
        </p:nvSpPr>
        <p:spPr>
          <a:xfrm>
            <a:off x="71406" y="1500174"/>
            <a:ext cx="857256" cy="428628"/>
          </a:xfrm>
          <a:prstGeom prst="ellipse">
            <a:avLst/>
          </a:prstGeom>
          <a:no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6 Flecha a la derecha con bandas"/>
          <p:cNvSpPr/>
          <p:nvPr/>
        </p:nvSpPr>
        <p:spPr>
          <a:xfrm rot="7783276">
            <a:off x="3828255" y="1306729"/>
            <a:ext cx="500066" cy="158314"/>
          </a:xfrm>
          <a:prstGeom prst="stripedRightArrow">
            <a:avLst/>
          </a:prstGeom>
          <a:solidFill>
            <a:srgbClr val="00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Rectángulo redondeado"/>
          <p:cNvSpPr/>
          <p:nvPr/>
        </p:nvSpPr>
        <p:spPr>
          <a:xfrm>
            <a:off x="3786182" y="1928802"/>
            <a:ext cx="1571636" cy="285752"/>
          </a:xfrm>
          <a:prstGeom prst="roundRect">
            <a:avLst/>
          </a:pr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Flecha a la derecha con bandas"/>
          <p:cNvSpPr/>
          <p:nvPr/>
        </p:nvSpPr>
        <p:spPr>
          <a:xfrm rot="3532511">
            <a:off x="7376492" y="1178115"/>
            <a:ext cx="500066" cy="158314"/>
          </a:xfrm>
          <a:prstGeom prst="stripedRightArrow">
            <a:avLst/>
          </a:prstGeom>
          <a:solidFill>
            <a:srgbClr val="00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Abrir corchete"/>
          <p:cNvSpPr/>
          <p:nvPr/>
        </p:nvSpPr>
        <p:spPr>
          <a:xfrm>
            <a:off x="112396" y="2786058"/>
            <a:ext cx="142844" cy="1714512"/>
          </a:xfrm>
          <a:prstGeom prst="leftBracket">
            <a:avLst/>
          </a:prstGeom>
          <a:ln w="38100">
            <a:solidFill>
              <a:srgbClr val="00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Scale>
                                      <p:cBhvr>
                                        <p:cTn id="1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7"/>
                                        </p:tgtEl>
                                        <p:attrNameLst>
                                          <p:attrName>ppt_x</p:attrName>
                                          <p:attrName>ppt_y</p:attrName>
                                        </p:attrNameLst>
                                      </p:cBhvr>
                                    </p:animMotion>
                                    <p:animEffect transition="in" filter="fade">
                                      <p:cBhvr>
                                        <p:cTn id="14" dur="1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Scale>
                                      <p:cBhvr>
                                        <p:cTn id="19"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9"/>
                                        </p:tgtEl>
                                        <p:attrNameLst>
                                          <p:attrName>ppt_x</p:attrName>
                                          <p:attrName>ppt_y</p:attrName>
                                        </p:attrNameLst>
                                      </p:cBhvr>
                                    </p:animMotion>
                                    <p:animEffect transition="in" filter="fade">
                                      <p:cBhvr>
                                        <p:cTn id="21" dur="1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7" presetClass="entr" presetSubtype="1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000" fill="hold"/>
                                        <p:tgtEl>
                                          <p:spTgt spid="12"/>
                                        </p:tgtEl>
                                        <p:attrNameLst>
                                          <p:attrName>ppt_x</p:attrName>
                                        </p:attrNameLst>
                                      </p:cBhvr>
                                      <p:tavLst>
                                        <p:tav tm="0">
                                          <p:val>
                                            <p:strVal val="#ppt_x"/>
                                          </p:val>
                                        </p:tav>
                                        <p:tav tm="100000">
                                          <p:val>
                                            <p:strVal val="#ppt_x"/>
                                          </p:val>
                                        </p:tav>
                                      </p:tavLst>
                                    </p:anim>
                                    <p:anim calcmode="lin" valueType="num">
                                      <p:cBhvr additive="base">
                                        <p:cTn id="33"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Unidad de competencia Bloque I</a:t>
            </a:r>
            <a:endParaRPr lang="es-ES" dirty="0"/>
          </a:p>
        </p:txBody>
      </p:sp>
      <p:sp>
        <p:nvSpPr>
          <p:cNvPr id="3" name="2 Marcador de contenido"/>
          <p:cNvSpPr>
            <a:spLocks noGrp="1"/>
          </p:cNvSpPr>
          <p:nvPr>
            <p:ph idx="1"/>
          </p:nvPr>
        </p:nvSpPr>
        <p:spPr/>
        <p:txBody>
          <a:bodyPr/>
          <a:lstStyle/>
          <a:p>
            <a:r>
              <a:rPr lang="es-MX" dirty="0" smtClean="0"/>
              <a:t>Reconoce a la Química como parte de su vida cotidiana, tras conocer el progreso que ha tenido ésta a través del tiempo y la forma en que ha empleado el método científico para resolver problemas del mundo que nos rodea, así como su relación con otras ciencias, que conjuntamente han contribuido al desarrollo de la humanidad.</a:t>
            </a:r>
            <a:endParaRPr lang="es-E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cstate="print"/>
          <a:srcRect/>
          <a:stretch>
            <a:fillRect/>
          </a:stretch>
        </p:blipFill>
        <p:spPr bwMode="auto">
          <a:xfrm>
            <a:off x="0" y="500042"/>
            <a:ext cx="9144000" cy="4664054"/>
          </a:xfrm>
          <a:prstGeom prst="rect">
            <a:avLst/>
          </a:prstGeom>
          <a:noFill/>
          <a:ln w="9525">
            <a:noFill/>
            <a:miter lim="800000"/>
            <a:headEnd/>
            <a:tailEnd/>
          </a:ln>
          <a:effectLst/>
        </p:spPr>
      </p:pic>
      <p:sp>
        <p:nvSpPr>
          <p:cNvPr id="3" name="2 Rectángulo redondeado"/>
          <p:cNvSpPr/>
          <p:nvPr/>
        </p:nvSpPr>
        <p:spPr>
          <a:xfrm>
            <a:off x="2143108" y="857232"/>
            <a:ext cx="1214446" cy="642942"/>
          </a:xfrm>
          <a:prstGeom prst="roundRect">
            <a:avLst/>
          </a:pr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3 Rectángulo redondeado"/>
          <p:cNvSpPr/>
          <p:nvPr/>
        </p:nvSpPr>
        <p:spPr>
          <a:xfrm>
            <a:off x="5500694" y="714356"/>
            <a:ext cx="1643074" cy="642942"/>
          </a:xfrm>
          <a:prstGeom prst="roundRect">
            <a:avLst/>
          </a:pr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Rectángulo redondeado"/>
          <p:cNvSpPr/>
          <p:nvPr/>
        </p:nvSpPr>
        <p:spPr>
          <a:xfrm>
            <a:off x="7286644" y="714356"/>
            <a:ext cx="1643074" cy="642942"/>
          </a:xfrm>
          <a:prstGeom prst="roundRect">
            <a:avLst/>
          </a:pr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5 Flecha a la derecha con bandas"/>
          <p:cNvSpPr/>
          <p:nvPr/>
        </p:nvSpPr>
        <p:spPr>
          <a:xfrm rot="5400000">
            <a:off x="543472" y="1242422"/>
            <a:ext cx="500066" cy="158314"/>
          </a:xfrm>
          <a:prstGeom prst="stripedRightArrow">
            <a:avLst/>
          </a:prstGeom>
          <a:solidFill>
            <a:srgbClr val="00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Flecha a la derecha con bandas"/>
          <p:cNvSpPr/>
          <p:nvPr/>
        </p:nvSpPr>
        <p:spPr>
          <a:xfrm rot="3944422">
            <a:off x="1646738" y="1324304"/>
            <a:ext cx="500066" cy="158314"/>
          </a:xfrm>
          <a:prstGeom prst="stripedRightArrow">
            <a:avLst/>
          </a:prstGeom>
          <a:solidFill>
            <a:srgbClr val="00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Flecha a la derecha con bandas"/>
          <p:cNvSpPr/>
          <p:nvPr/>
        </p:nvSpPr>
        <p:spPr>
          <a:xfrm rot="5400000">
            <a:off x="4254846" y="1245824"/>
            <a:ext cx="500066" cy="151511"/>
          </a:xfrm>
          <a:prstGeom prst="stripedRightArrow">
            <a:avLst/>
          </a:prstGeom>
          <a:solidFill>
            <a:srgbClr val="00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Scale>
                                      <p:cBhvr>
                                        <p:cTn id="1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6"/>
                                        </p:tgtEl>
                                        <p:attrNameLst>
                                          <p:attrName>ppt_x</p:attrName>
                                          <p:attrName>ppt_y</p:attrName>
                                        </p:attrNameLst>
                                      </p:cBhvr>
                                    </p:animMotion>
                                    <p:animEffect transition="in" filter="fade">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Scale>
                                      <p:cBhvr>
                                        <p:cTn id="2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7"/>
                                        </p:tgtEl>
                                        <p:attrNameLst>
                                          <p:attrName>ppt_x</p:attrName>
                                          <p:attrName>ppt_y</p:attrName>
                                        </p:attrNameLst>
                                      </p:cBhvr>
                                    </p:animMotion>
                                    <p:animEffect transition="in" filter="fade">
                                      <p:cBhvr>
                                        <p:cTn id="22" dur="1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2"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Scale>
                                      <p:cBhvr>
                                        <p:cTn id="2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9"/>
                                        </p:tgtEl>
                                        <p:attrNameLst>
                                          <p:attrName>ppt_x</p:attrName>
                                          <p:attrName>ppt_y</p:attrName>
                                        </p:attrNameLst>
                                      </p:cBhvr>
                                    </p:animMotion>
                                    <p:animEffect transition="in" filter="fade">
                                      <p:cBhvr>
                                        <p:cTn id="29" dur="10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10"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17" presetClass="entr" presetSubtype="1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500" fill="hold"/>
                                        <p:tgtEl>
                                          <p:spTgt spid="5"/>
                                        </p:tgtEl>
                                        <p:attrNameLst>
                                          <p:attrName>ppt_w</p:attrName>
                                        </p:attrNameLst>
                                      </p:cBhvr>
                                      <p:tavLst>
                                        <p:tav tm="0">
                                          <p:val>
                                            <p:fltVal val="0"/>
                                          </p:val>
                                        </p:tav>
                                        <p:tav tm="100000">
                                          <p:val>
                                            <p:strVal val="#ppt_w"/>
                                          </p:val>
                                        </p:tav>
                                      </p:tavLst>
                                    </p:anim>
                                    <p:anim calcmode="lin" valueType="num">
                                      <p:cBhvr>
                                        <p:cTn id="41" dur="5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fontScale="90000"/>
          </a:bodyPr>
          <a:lstStyle/>
          <a:p>
            <a:r>
              <a:rPr lang="es-MX" dirty="0" smtClean="0"/>
              <a:t>Habilidades en Ciencias experimentales (PISA)</a:t>
            </a:r>
            <a:endParaRPr lang="es-ES" dirty="0"/>
          </a:p>
        </p:txBody>
      </p:sp>
      <p:sp>
        <p:nvSpPr>
          <p:cNvPr id="34817" name="Rectangle 1"/>
          <p:cNvSpPr>
            <a:spLocks noChangeArrowheads="1"/>
          </p:cNvSpPr>
          <p:nvPr/>
        </p:nvSpPr>
        <p:spPr bwMode="auto">
          <a:xfrm>
            <a:off x="571472" y="1928802"/>
            <a:ext cx="7786742"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400" b="1" i="1" u="none" strike="noStrike" cap="none" normalizeH="0" baseline="0" dirty="0" smtClean="0">
                <a:ln>
                  <a:noFill/>
                </a:ln>
                <a:solidFill>
                  <a:schemeClr val="tx1"/>
                </a:solidFill>
                <a:effectLst/>
                <a:latin typeface="Arial" pitchFamily="34" charset="0"/>
                <a:ea typeface="Calibri" pitchFamily="34" charset="0"/>
                <a:cs typeface="Arial" pitchFamily="34" charset="0"/>
              </a:rPr>
              <a:t>Describir, explicar y predecir fen</a:t>
            </a:r>
            <a:r>
              <a:rPr kumimoji="0" lang="es-ES" sz="2400" b="1" i="1" u="none" strike="noStrike" cap="none" normalizeH="0" baseline="0" dirty="0" smtClean="0">
                <a:ln>
                  <a:noFill/>
                </a:ln>
                <a:solidFill>
                  <a:schemeClr val="tx1"/>
                </a:solidFill>
                <a:effectLst/>
                <a:latin typeface="Calibri"/>
                <a:ea typeface="Calibri" pitchFamily="34" charset="0"/>
                <a:cs typeface="Arial" pitchFamily="34" charset="0"/>
              </a:rPr>
              <a:t>ó</a:t>
            </a:r>
            <a:r>
              <a:rPr kumimoji="0" lang="es-ES" sz="2400" b="1" i="1" u="none" strike="noStrike" cap="none" normalizeH="0" baseline="0" dirty="0" smtClean="0">
                <a:ln>
                  <a:noFill/>
                </a:ln>
                <a:solidFill>
                  <a:schemeClr val="tx1"/>
                </a:solidFill>
                <a:effectLst/>
                <a:latin typeface="Arial" pitchFamily="34" charset="0"/>
                <a:ea typeface="Calibri" pitchFamily="34" charset="0"/>
                <a:cs typeface="Arial" pitchFamily="34" charset="0"/>
              </a:rPr>
              <a:t>menos cient</a:t>
            </a:r>
            <a:r>
              <a:rPr kumimoji="0" lang="es-ES" sz="2400" b="1" i="1"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es-ES" sz="2400" b="1" i="1" u="none" strike="noStrike" cap="none" normalizeH="0" baseline="0" dirty="0" smtClean="0">
                <a:ln>
                  <a:noFill/>
                </a:ln>
                <a:solidFill>
                  <a:schemeClr val="tx1"/>
                </a:solidFill>
                <a:effectLst/>
                <a:latin typeface="Arial" pitchFamily="34" charset="0"/>
                <a:ea typeface="Calibri" pitchFamily="34" charset="0"/>
                <a:cs typeface="Arial" pitchFamily="34" charset="0"/>
              </a:rPr>
              <a:t>ficos.</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400" b="1" i="1" u="none" strike="noStrike" cap="none" normalizeH="0" baseline="0" dirty="0" smtClean="0">
                <a:ln>
                  <a:noFill/>
                </a:ln>
                <a:solidFill>
                  <a:schemeClr val="tx1"/>
                </a:solidFill>
                <a:effectLst/>
                <a:latin typeface="Arial" pitchFamily="34" charset="0"/>
                <a:ea typeface="Calibri" pitchFamily="34" charset="0"/>
                <a:cs typeface="Arial" pitchFamily="34" charset="0"/>
              </a:rPr>
              <a:t>Comprender la naturaleza de la investigaci</a:t>
            </a:r>
            <a:r>
              <a:rPr kumimoji="0" lang="es-ES" sz="2400" b="1" i="1" u="none" strike="noStrike" cap="none" normalizeH="0" baseline="0" dirty="0" smtClean="0">
                <a:ln>
                  <a:noFill/>
                </a:ln>
                <a:solidFill>
                  <a:schemeClr val="tx1"/>
                </a:solidFill>
                <a:effectLst/>
                <a:latin typeface="Calibri"/>
                <a:ea typeface="Calibri" pitchFamily="34" charset="0"/>
                <a:cs typeface="Arial" pitchFamily="34" charset="0"/>
              </a:rPr>
              <a:t>ó</a:t>
            </a:r>
            <a:r>
              <a:rPr kumimoji="0" lang="es-ES" sz="2400" b="1" i="1" u="none" strike="noStrike" cap="none" normalizeH="0" baseline="0" dirty="0" smtClean="0">
                <a:ln>
                  <a:noFill/>
                </a:ln>
                <a:solidFill>
                  <a:schemeClr val="tx1"/>
                </a:solidFill>
                <a:effectLst/>
                <a:latin typeface="Arial" pitchFamily="34" charset="0"/>
                <a:ea typeface="Calibri" pitchFamily="34" charset="0"/>
                <a:cs typeface="Arial" pitchFamily="34" charset="0"/>
              </a:rPr>
              <a:t>n cient</a:t>
            </a:r>
            <a:r>
              <a:rPr kumimoji="0" lang="es-ES" sz="2400" b="1" i="1"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es-ES" sz="2400" b="1" i="1" u="none" strike="noStrike" cap="none" normalizeH="0" baseline="0" dirty="0" smtClean="0">
                <a:ln>
                  <a:noFill/>
                </a:ln>
                <a:solidFill>
                  <a:schemeClr val="tx1"/>
                </a:solidFill>
                <a:effectLst/>
                <a:latin typeface="Arial" pitchFamily="34" charset="0"/>
                <a:ea typeface="Calibri" pitchFamily="34" charset="0"/>
                <a:cs typeface="Arial" pitchFamily="34" charset="0"/>
              </a:rPr>
              <a:t>fica.</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400" b="1" i="1" u="none" strike="noStrike" cap="none" normalizeH="0" baseline="0" dirty="0" smtClean="0">
                <a:ln>
                  <a:noFill/>
                </a:ln>
                <a:solidFill>
                  <a:schemeClr val="tx1"/>
                </a:solidFill>
                <a:effectLst/>
                <a:latin typeface="Arial" pitchFamily="34" charset="0"/>
                <a:ea typeface="Calibri" pitchFamily="34" charset="0"/>
                <a:cs typeface="Arial" pitchFamily="34" charset="0"/>
              </a:rPr>
              <a:t>Interpretar las evidencias y conclusiones cient</a:t>
            </a:r>
            <a:r>
              <a:rPr kumimoji="0" lang="es-ES" sz="2400" b="1" i="1"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es-ES" sz="2400" b="1" i="1" u="none" strike="noStrike" cap="none" normalizeH="0" baseline="0" dirty="0" smtClean="0">
                <a:ln>
                  <a:noFill/>
                </a:ln>
                <a:solidFill>
                  <a:schemeClr val="tx1"/>
                </a:solidFill>
                <a:effectLst/>
                <a:latin typeface="Arial" pitchFamily="34" charset="0"/>
                <a:ea typeface="Calibri" pitchFamily="34" charset="0"/>
                <a:cs typeface="Arial" pitchFamily="34" charset="0"/>
              </a:rPr>
              <a:t>ficas.</a:t>
            </a:r>
            <a:endParaRPr kumimoji="0" lang="es-E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Habilidades a desarrollar de acuerdo al programa de estudios.</a:t>
            </a:r>
            <a:endParaRPr lang="es-ES" dirty="0"/>
          </a:p>
        </p:txBody>
      </p:sp>
      <p:sp>
        <p:nvSpPr>
          <p:cNvPr id="3" name="2 Marcador de contenido"/>
          <p:cNvSpPr>
            <a:spLocks noGrp="1"/>
          </p:cNvSpPr>
          <p:nvPr>
            <p:ph idx="1"/>
          </p:nvPr>
        </p:nvSpPr>
        <p:spPr/>
        <p:txBody>
          <a:bodyPr>
            <a:normAutofit fontScale="85000" lnSpcReduction="20000"/>
          </a:bodyPr>
          <a:lstStyle/>
          <a:p>
            <a:r>
              <a:rPr lang="es-MX" dirty="0" smtClean="0"/>
              <a:t>Establecer</a:t>
            </a:r>
          </a:p>
          <a:p>
            <a:r>
              <a:rPr lang="es-MX" dirty="0" smtClean="0"/>
              <a:t>Relacionar</a:t>
            </a:r>
          </a:p>
          <a:p>
            <a:r>
              <a:rPr lang="es-MX" dirty="0" smtClean="0"/>
              <a:t>Identificar</a:t>
            </a:r>
          </a:p>
          <a:p>
            <a:r>
              <a:rPr lang="es-MX" dirty="0" smtClean="0"/>
              <a:t>Calcula</a:t>
            </a:r>
          </a:p>
          <a:p>
            <a:r>
              <a:rPr lang="es-MX" dirty="0" smtClean="0"/>
              <a:t>Clasifica</a:t>
            </a:r>
          </a:p>
          <a:p>
            <a:r>
              <a:rPr lang="es-MX" dirty="0" smtClean="0"/>
              <a:t>Argumenta</a:t>
            </a:r>
          </a:p>
          <a:p>
            <a:r>
              <a:rPr lang="es-MX" dirty="0" smtClean="0"/>
              <a:t>Aplicar</a:t>
            </a:r>
          </a:p>
          <a:p>
            <a:r>
              <a:rPr lang="es-MX" dirty="0" smtClean="0"/>
              <a:t>Maneja</a:t>
            </a:r>
          </a:p>
          <a:p>
            <a:r>
              <a:rPr lang="es-MX" dirty="0" smtClean="0"/>
              <a:t>Resuelve</a:t>
            </a:r>
          </a:p>
          <a:p>
            <a:r>
              <a:rPr lang="es-MX" dirty="0" smtClean="0"/>
              <a:t>Demuestra</a:t>
            </a:r>
            <a:endParaRPr lang="es-E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Ejemplos de los momentos en que se dan las habilidades antes mencionadas</a:t>
            </a:r>
            <a:endParaRPr lang="es-ES" dirty="0"/>
          </a:p>
        </p:txBody>
      </p:sp>
      <p:sp>
        <p:nvSpPr>
          <p:cNvPr id="3" name="2 Marcador de contenido"/>
          <p:cNvSpPr>
            <a:spLocks noGrp="1"/>
          </p:cNvSpPr>
          <p:nvPr>
            <p:ph idx="1"/>
          </p:nvPr>
        </p:nvSpPr>
        <p:spPr/>
        <p:txBody>
          <a:bodyPr/>
          <a:lstStyle/>
          <a:p>
            <a:r>
              <a:rPr lang="es-MX" dirty="0" smtClean="0"/>
              <a:t>Establecer:</a:t>
            </a:r>
          </a:p>
          <a:p>
            <a:pPr lvl="1"/>
            <a:r>
              <a:rPr lang="es-MX" dirty="0" smtClean="0"/>
              <a:t>Relaciones entre número atómico y masa</a:t>
            </a:r>
            <a:endParaRPr lang="es-ES" dirty="0" smtClean="0"/>
          </a:p>
          <a:p>
            <a:r>
              <a:rPr lang="es-MX" dirty="0" smtClean="0"/>
              <a:t>Relaciona:</a:t>
            </a:r>
          </a:p>
          <a:p>
            <a:pPr lvl="1"/>
            <a:r>
              <a:rPr lang="es-MX" dirty="0" smtClean="0"/>
              <a:t>Química con otras ciencias.</a:t>
            </a:r>
          </a:p>
          <a:p>
            <a:r>
              <a:rPr lang="es-MX" dirty="0" smtClean="0"/>
              <a:t>Identifica:</a:t>
            </a:r>
          </a:p>
          <a:p>
            <a:pPr lvl="1"/>
            <a:r>
              <a:rPr lang="es-MX" dirty="0" smtClean="0"/>
              <a:t>Fórmulas Químicas</a:t>
            </a:r>
          </a:p>
          <a:p>
            <a:r>
              <a:rPr lang="es-MX" dirty="0" smtClean="0"/>
              <a:t>Calcula:</a:t>
            </a:r>
          </a:p>
          <a:p>
            <a:pPr lvl="1"/>
            <a:r>
              <a:rPr lang="es-MX" dirty="0" smtClean="0"/>
              <a:t>Núm. de oxidación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r>
              <a:rPr lang="es-MX" dirty="0" smtClean="0"/>
              <a:t>Clasifica:</a:t>
            </a:r>
          </a:p>
          <a:p>
            <a:pPr lvl="1"/>
            <a:r>
              <a:rPr lang="es-MX" dirty="0" smtClean="0"/>
              <a:t>Elementos.</a:t>
            </a:r>
          </a:p>
          <a:p>
            <a:r>
              <a:rPr lang="es-MX" dirty="0" smtClean="0"/>
              <a:t>Argumenta:</a:t>
            </a:r>
          </a:p>
          <a:p>
            <a:pPr lvl="1"/>
            <a:r>
              <a:rPr lang="es-MX" dirty="0" smtClean="0"/>
              <a:t>Impacto ambiental del manejo de sustancias y energías</a:t>
            </a:r>
          </a:p>
          <a:p>
            <a:r>
              <a:rPr lang="es-MX" dirty="0" smtClean="0"/>
              <a:t>Aplica:</a:t>
            </a:r>
          </a:p>
          <a:p>
            <a:pPr lvl="1"/>
            <a:r>
              <a:rPr lang="es-MX" dirty="0" smtClean="0"/>
              <a:t>Leyes o pasos a seguir.</a:t>
            </a:r>
          </a:p>
          <a:p>
            <a:pPr lvl="1"/>
            <a:endParaRPr lang="es-MX" dirty="0" smtClean="0"/>
          </a:p>
          <a:p>
            <a:pPr lvl="1"/>
            <a:endParaRPr lang="es-E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34" y="785794"/>
            <a:ext cx="8229600" cy="4525963"/>
          </a:xfrm>
        </p:spPr>
        <p:txBody>
          <a:bodyPr/>
          <a:lstStyle/>
          <a:p>
            <a:r>
              <a:rPr lang="es-MX" dirty="0" smtClean="0"/>
              <a:t>Maneja:</a:t>
            </a:r>
          </a:p>
          <a:p>
            <a:pPr lvl="1"/>
            <a:r>
              <a:rPr lang="es-MX" dirty="0" smtClean="0"/>
              <a:t>Tabla periódica</a:t>
            </a:r>
          </a:p>
          <a:p>
            <a:r>
              <a:rPr lang="es-MX" dirty="0" smtClean="0"/>
              <a:t>Resuelve:</a:t>
            </a:r>
          </a:p>
          <a:p>
            <a:pPr lvl="1"/>
            <a:r>
              <a:rPr lang="es-MX" dirty="0" smtClean="0"/>
              <a:t>Problemas</a:t>
            </a:r>
          </a:p>
          <a:p>
            <a:r>
              <a:rPr lang="es-MX" dirty="0" smtClean="0"/>
              <a:t>Demuestra:</a:t>
            </a:r>
          </a:p>
          <a:p>
            <a:pPr lvl="1"/>
            <a:r>
              <a:rPr lang="es-MX" dirty="0" smtClean="0"/>
              <a:t>Leyes</a:t>
            </a:r>
          </a:p>
          <a:p>
            <a:endParaRPr lang="es-E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idx="1"/>
          </p:nvPr>
        </p:nvSpPr>
        <p:spPr>
          <a:xfrm>
            <a:off x="428596" y="642918"/>
            <a:ext cx="8229600" cy="4525963"/>
          </a:xfrm>
        </p:spPr>
        <p:txBody>
          <a:bodyPr/>
          <a:lstStyle/>
          <a:p>
            <a:r>
              <a:rPr lang="es-MX" dirty="0" smtClean="0"/>
              <a:t>Son base para desarrollar competencias en Química y otras ciencias experimentales.</a:t>
            </a:r>
          </a:p>
          <a:p>
            <a:r>
              <a:rPr lang="es-MX" dirty="0" smtClean="0"/>
              <a:t>Se manifiestan conforme se tratan los contenidos.</a:t>
            </a:r>
          </a:p>
          <a:p>
            <a:r>
              <a:rPr lang="es-MX" dirty="0" smtClean="0"/>
              <a:t>Se fortalecen mediante su práctica y uso constante.</a:t>
            </a:r>
          </a:p>
          <a:p>
            <a:r>
              <a:rPr lang="es-MX" dirty="0" smtClean="0"/>
              <a:t>Se pueden relacionar entre sí.</a:t>
            </a:r>
          </a:p>
          <a:p>
            <a:endParaRPr lang="es-MX" dirty="0" smtClean="0"/>
          </a:p>
          <a:p>
            <a:endParaRPr lang="es-E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¿Cómo se desarrollan las habilidades?</a:t>
            </a:r>
            <a:endParaRPr lang="es-ES" dirty="0"/>
          </a:p>
        </p:txBody>
      </p:sp>
      <p:sp>
        <p:nvSpPr>
          <p:cNvPr id="5" name="4 Marcador de contenido"/>
          <p:cNvSpPr>
            <a:spLocks noGrp="1"/>
          </p:cNvSpPr>
          <p:nvPr>
            <p:ph idx="1"/>
          </p:nvPr>
        </p:nvSpPr>
        <p:spPr/>
        <p:txBody>
          <a:bodyPr/>
          <a:lstStyle/>
          <a:p>
            <a:r>
              <a:rPr lang="es-MX" dirty="0" smtClean="0"/>
              <a:t>Mediante el planteamiento de situaciones que las favorezcan.</a:t>
            </a:r>
          </a:p>
          <a:p>
            <a:r>
              <a:rPr lang="es-MX" dirty="0" smtClean="0"/>
              <a:t>A las situaciones de aprendizaje en Telebachillerato se les ha denominado de manera genérica “Proyectos”.</a:t>
            </a:r>
            <a:endParaRPr lang="es-E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28596" y="357166"/>
            <a:ext cx="8715404" cy="1143000"/>
          </a:xfrm>
        </p:spPr>
        <p:txBody>
          <a:bodyPr>
            <a:noAutofit/>
          </a:bodyPr>
          <a:lstStyle/>
          <a:p>
            <a:r>
              <a:rPr lang="es-MX" sz="3200" dirty="0" smtClean="0"/>
              <a:t>Un ejemplo de clase modelo puede consistir en:</a:t>
            </a:r>
            <a:br>
              <a:rPr lang="es-MX" sz="3200" dirty="0" smtClean="0"/>
            </a:br>
            <a:endParaRPr lang="es-ES" sz="3200" dirty="0"/>
          </a:p>
        </p:txBody>
      </p:sp>
      <p:sp>
        <p:nvSpPr>
          <p:cNvPr id="5" name="4 Rectángulo"/>
          <p:cNvSpPr/>
          <p:nvPr/>
        </p:nvSpPr>
        <p:spPr>
          <a:xfrm>
            <a:off x="500034" y="1357298"/>
            <a:ext cx="8072494" cy="3539430"/>
          </a:xfrm>
          <a:prstGeom prst="rect">
            <a:avLst/>
          </a:prstGeom>
        </p:spPr>
        <p:txBody>
          <a:bodyPr wrap="square">
            <a:spAutoFit/>
          </a:bodyPr>
          <a:lstStyle/>
          <a:p>
            <a:pPr lvl="2"/>
            <a:r>
              <a:rPr lang="es-MX" sz="2800" dirty="0" smtClean="0"/>
              <a:t>*Implementar un proyecto.</a:t>
            </a:r>
          </a:p>
          <a:p>
            <a:pPr lvl="2"/>
            <a:endParaRPr lang="es-MX" sz="2800" dirty="0" smtClean="0"/>
          </a:p>
          <a:p>
            <a:pPr lvl="2"/>
            <a:r>
              <a:rPr lang="es-MX" sz="2800" dirty="0" smtClean="0"/>
              <a:t>*Facilitar los materiales didácticos apropiados.</a:t>
            </a:r>
          </a:p>
          <a:p>
            <a:pPr lvl="2"/>
            <a:endParaRPr lang="es-MX" sz="2800" dirty="0" smtClean="0"/>
          </a:p>
          <a:p>
            <a:pPr lvl="2"/>
            <a:r>
              <a:rPr lang="es-MX" sz="2800" dirty="0" smtClean="0"/>
              <a:t>*Resolver las dudas que pudieran surgir.</a:t>
            </a:r>
          </a:p>
          <a:p>
            <a:pPr lvl="2"/>
            <a:endParaRPr lang="es-MX" sz="2800" dirty="0" smtClean="0"/>
          </a:p>
          <a:p>
            <a:pPr lvl="2"/>
            <a:r>
              <a:rPr lang="es-MX" sz="2800" dirty="0" smtClean="0"/>
              <a:t>*Valorar los desempeños observados así como</a:t>
            </a:r>
          </a:p>
          <a:p>
            <a:pPr lvl="2"/>
            <a:r>
              <a:rPr lang="es-MX" sz="2800" dirty="0" smtClean="0"/>
              <a:t>   los productos obtenidos.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714348" y="357166"/>
            <a:ext cx="7715304" cy="830997"/>
          </a:xfrm>
          <a:prstGeom prst="rect">
            <a:avLst/>
          </a:prstGeom>
          <a:noFill/>
        </p:spPr>
        <p:txBody>
          <a:bodyPr wrap="square" rtlCol="0">
            <a:spAutoFit/>
          </a:bodyPr>
          <a:lstStyle/>
          <a:p>
            <a:r>
              <a:rPr lang="es-ES" sz="2400" b="1" dirty="0" smtClean="0">
                <a:solidFill>
                  <a:srgbClr val="C00000"/>
                </a:solidFill>
              </a:rPr>
              <a:t>1er. Paso: </a:t>
            </a:r>
          </a:p>
          <a:p>
            <a:r>
              <a:rPr lang="es-ES" sz="2400" b="1" dirty="0" smtClean="0"/>
              <a:t>Proyecto (situación de aprendizaje)</a:t>
            </a:r>
            <a:endParaRPr lang="es-ES" sz="2400" dirty="0"/>
          </a:p>
        </p:txBody>
      </p:sp>
      <p:pic>
        <p:nvPicPr>
          <p:cNvPr id="5" name="4 Imagen" descr="http://bibliotecadigital.ilce.edu.mx/sites/ciencia/volumen1/ciencia2/23/imgs/f45p158.gif"/>
          <p:cNvPicPr/>
          <p:nvPr/>
        </p:nvPicPr>
        <p:blipFill>
          <a:blip r:embed="rId2"/>
          <a:srcRect/>
          <a:stretch>
            <a:fillRect/>
          </a:stretch>
        </p:blipFill>
        <p:spPr bwMode="auto">
          <a:xfrm>
            <a:off x="642910" y="1285860"/>
            <a:ext cx="5500726" cy="3286148"/>
          </a:xfrm>
          <a:prstGeom prst="rect">
            <a:avLst/>
          </a:prstGeom>
          <a:noFill/>
          <a:ln w="9525" cmpd="dbl">
            <a:solidFill>
              <a:schemeClr val="tx2">
                <a:lumMod val="60000"/>
                <a:lumOff val="40000"/>
              </a:schemeClr>
            </a:solidFill>
            <a:miter lim="800000"/>
            <a:headEnd/>
            <a:tailEnd/>
          </a:ln>
        </p:spPr>
      </p:pic>
      <p:sp>
        <p:nvSpPr>
          <p:cNvPr id="6" name="5 CuadroTexto"/>
          <p:cNvSpPr txBox="1"/>
          <p:nvPr/>
        </p:nvSpPr>
        <p:spPr>
          <a:xfrm>
            <a:off x="6429388" y="1785926"/>
            <a:ext cx="2071702" cy="1107996"/>
          </a:xfrm>
          <a:prstGeom prst="rect">
            <a:avLst/>
          </a:prstGeom>
          <a:noFill/>
        </p:spPr>
        <p:txBody>
          <a:bodyPr wrap="square" rtlCol="0">
            <a:spAutoFit/>
          </a:bodyPr>
          <a:lstStyle/>
          <a:p>
            <a:r>
              <a:rPr lang="es-ES" sz="1600" dirty="0" smtClean="0"/>
              <a:t>Operación del reactor Nuclear de Laguna Verde.</a:t>
            </a:r>
          </a:p>
          <a:p>
            <a:endParaRPr lang="es-ES" dirty="0"/>
          </a:p>
        </p:txBody>
      </p:sp>
      <p:sp>
        <p:nvSpPr>
          <p:cNvPr id="7" name="6 CuadroTexto"/>
          <p:cNvSpPr txBox="1"/>
          <p:nvPr/>
        </p:nvSpPr>
        <p:spPr>
          <a:xfrm>
            <a:off x="571472" y="4657563"/>
            <a:ext cx="8143932" cy="1200329"/>
          </a:xfrm>
          <a:prstGeom prst="rect">
            <a:avLst/>
          </a:prstGeom>
          <a:noFill/>
        </p:spPr>
        <p:txBody>
          <a:bodyPr wrap="square" rtlCol="0">
            <a:spAutoFit/>
          </a:bodyPr>
          <a:lstStyle/>
          <a:p>
            <a:r>
              <a:rPr lang="es-ES" b="1" dirty="0" smtClean="0"/>
              <a:t>A) </a:t>
            </a:r>
            <a:r>
              <a:rPr lang="es-ES" dirty="0" smtClean="0"/>
              <a:t>Señala en que momento del proceso se dan cambios físicos, Químicos y Nucleares.</a:t>
            </a:r>
          </a:p>
          <a:p>
            <a:r>
              <a:rPr lang="es-ES" b="1" dirty="0" smtClean="0"/>
              <a:t>B) </a:t>
            </a:r>
            <a:r>
              <a:rPr lang="es-ES" dirty="0" smtClean="0"/>
              <a:t>Cuales son los tipos de energía que se manifiestan en dicho proceso, explica en que parte del mismo ocurren.</a:t>
            </a:r>
          </a:p>
          <a:p>
            <a:endParaRPr lang="es-E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785786" y="500042"/>
            <a:ext cx="7715304" cy="4801314"/>
          </a:xfrm>
          <a:prstGeom prst="rect">
            <a:avLst/>
          </a:prstGeom>
          <a:noFill/>
        </p:spPr>
        <p:txBody>
          <a:bodyPr wrap="square" rtlCol="0">
            <a:spAutoFit/>
          </a:bodyPr>
          <a:lstStyle/>
          <a:p>
            <a:endParaRPr lang="es-ES" sz="2400" b="1" dirty="0" smtClean="0">
              <a:solidFill>
                <a:srgbClr val="C00000"/>
              </a:solidFill>
            </a:endParaRPr>
          </a:p>
          <a:p>
            <a:r>
              <a:rPr lang="es-ES" sz="2400" b="1" dirty="0" smtClean="0">
                <a:solidFill>
                  <a:srgbClr val="C00000"/>
                </a:solidFill>
              </a:rPr>
              <a:t>2do. Paso: </a:t>
            </a:r>
          </a:p>
          <a:p>
            <a:pPr algn="just"/>
            <a:r>
              <a:rPr lang="es-MX" sz="2400" b="1" dirty="0" smtClean="0"/>
              <a:t>Facilitar los materiales didácticos apropiados para la generación de competencias.</a:t>
            </a:r>
          </a:p>
          <a:p>
            <a:endParaRPr lang="es-MX" sz="2400" b="1" dirty="0" smtClean="0"/>
          </a:p>
          <a:p>
            <a:r>
              <a:rPr lang="es-ES" sz="2400" b="1" dirty="0" smtClean="0">
                <a:solidFill>
                  <a:srgbClr val="C00000"/>
                </a:solidFill>
              </a:rPr>
              <a:t>3er. Paso:</a:t>
            </a:r>
          </a:p>
          <a:p>
            <a:r>
              <a:rPr lang="es-ES" sz="2400" b="1" dirty="0" smtClean="0"/>
              <a:t>Disipar dudas.</a:t>
            </a:r>
            <a:endParaRPr lang="es-ES" sz="2400" dirty="0" smtClean="0"/>
          </a:p>
          <a:p>
            <a:r>
              <a:rPr lang="es-ES" sz="2400" dirty="0" smtClean="0"/>
              <a:t> </a:t>
            </a:r>
          </a:p>
          <a:p>
            <a:r>
              <a:rPr lang="es-ES" sz="2400" dirty="0" smtClean="0"/>
              <a:t> </a:t>
            </a:r>
            <a:r>
              <a:rPr lang="es-ES" sz="2400" b="1" dirty="0" smtClean="0">
                <a:solidFill>
                  <a:srgbClr val="C00000"/>
                </a:solidFill>
              </a:rPr>
              <a:t>4to. Paso: </a:t>
            </a:r>
          </a:p>
          <a:p>
            <a:r>
              <a:rPr lang="es-MX" sz="2400" b="1" dirty="0" smtClean="0"/>
              <a:t>Valorar los desempeños observados así como los productos obtenidos.</a:t>
            </a:r>
            <a:endParaRPr lang="es-ES" sz="2400" dirty="0" smtClean="0"/>
          </a:p>
          <a:p>
            <a:endParaRPr lang="es-ES" sz="2400" b="1" dirty="0" smtClean="0"/>
          </a:p>
          <a:p>
            <a:endParaRPr lang="es-E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785794"/>
            <a:ext cx="8229600" cy="4525963"/>
          </a:xfrm>
        </p:spPr>
        <p:txBody>
          <a:bodyPr/>
          <a:lstStyle/>
          <a:p>
            <a:r>
              <a:rPr lang="es-MX" dirty="0" smtClean="0"/>
              <a:t>¿Qué habilidades desarrollamos con la situación anterior?</a:t>
            </a:r>
          </a:p>
          <a:p>
            <a:pPr lvl="1"/>
            <a:r>
              <a:rPr lang="es-MX" dirty="0" smtClean="0"/>
              <a:t>Identificar</a:t>
            </a:r>
          </a:p>
          <a:p>
            <a:pPr lvl="1"/>
            <a:r>
              <a:rPr lang="es-MX" dirty="0" smtClean="0"/>
              <a:t>Relacionar</a:t>
            </a:r>
          </a:p>
          <a:p>
            <a:pPr lvl="1"/>
            <a:r>
              <a:rPr lang="es-MX" dirty="0" smtClean="0"/>
              <a:t>Argumentar</a:t>
            </a:r>
            <a:endParaRPr lang="es-E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357166"/>
            <a:ext cx="8229600" cy="4525963"/>
          </a:xfrm>
        </p:spPr>
        <p:txBody>
          <a:bodyPr>
            <a:normAutofit/>
          </a:bodyPr>
          <a:lstStyle/>
          <a:p>
            <a:r>
              <a:rPr lang="es-MX" sz="2400" dirty="0" smtClean="0"/>
              <a:t>Elabora la configuración electrónica del Cloro y a partir de ella realiza lo siguiente:</a:t>
            </a:r>
          </a:p>
          <a:p>
            <a:pPr lvl="1"/>
            <a:r>
              <a:rPr lang="es-MX" sz="2400" dirty="0" smtClean="0"/>
              <a:t>Un modelo atómico espacial que cumpla con el modelo de </a:t>
            </a:r>
            <a:r>
              <a:rPr lang="es-MX" sz="2400" dirty="0" err="1" smtClean="0"/>
              <a:t>Bohr</a:t>
            </a:r>
            <a:r>
              <a:rPr lang="es-MX" sz="2400" dirty="0" smtClean="0"/>
              <a:t>.</a:t>
            </a:r>
          </a:p>
          <a:p>
            <a:pPr lvl="1"/>
            <a:r>
              <a:rPr lang="es-MX" sz="2400" dirty="0" smtClean="0"/>
              <a:t>Señala si puede formar compuestos con el sodio, magnesio y bromo. ¿Explica por qué? ¿Cómo se llamaran estos compuestos? ¿Con qué elementos le es fácil al cloro formar compuestos? Señala por qué.</a:t>
            </a:r>
          </a:p>
          <a:p>
            <a:pPr lvl="1"/>
            <a:r>
              <a:rPr lang="es-MX" sz="2400" dirty="0" smtClean="0"/>
              <a:t>¿Cuál es el número de valencia de este elemento?</a:t>
            </a:r>
            <a:r>
              <a:rPr lang="es-ES" sz="2400" dirty="0" smtClean="0"/>
              <a:t> ¿Cuántos electrones tiene en total? ¿Cuántos protones? ¿Cuántos neutrones?</a:t>
            </a:r>
            <a:endParaRPr lang="es-MX" sz="2400"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428596" y="928670"/>
            <a:ext cx="8229600" cy="4425827"/>
          </a:xfrm>
          <a:prstGeom prst="rect">
            <a:avLst/>
          </a:prstGeom>
        </p:spPr>
        <p:txBody>
          <a:bodyPr wrap="square">
            <a:spAutoFit/>
          </a:bodyPr>
          <a:lstStyle/>
          <a:p>
            <a:pPr>
              <a:buNone/>
            </a:pPr>
            <a:r>
              <a:rPr lang="es-ES" dirty="0" smtClean="0"/>
              <a:t>Habilidades a mostrar al realizar el proyecto</a:t>
            </a:r>
          </a:p>
          <a:p>
            <a:pPr>
              <a:buNone/>
            </a:pPr>
            <a:r>
              <a:rPr lang="es-ES" dirty="0" smtClean="0"/>
              <a:t>anterior: </a:t>
            </a:r>
          </a:p>
          <a:p>
            <a:pPr>
              <a:buFont typeface="Arial" pitchFamily="34" charset="0"/>
              <a:buChar char="•"/>
            </a:pPr>
            <a:r>
              <a:rPr lang="es-ES" dirty="0" smtClean="0"/>
              <a:t> Diseña modelos con materiales diversos para representar la estructura del átomo. </a:t>
            </a:r>
          </a:p>
          <a:p>
            <a:pPr>
              <a:buFont typeface="Arial" pitchFamily="34" charset="0"/>
              <a:buChar char="•"/>
            </a:pPr>
            <a:r>
              <a:rPr lang="es-ES" dirty="0" smtClean="0"/>
              <a:t> Identifica los electrones de valencia en la configuración electrónica de los elementos, y su relación con las características de éstos.</a:t>
            </a:r>
          </a:p>
          <a:p>
            <a:endParaRPr lang="es-ES" dirty="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0"/>
            <a:ext cx="8229600" cy="1143000"/>
          </a:xfrm>
        </p:spPr>
        <p:txBody>
          <a:bodyPr/>
          <a:lstStyle/>
          <a:p>
            <a:r>
              <a:rPr lang="es-MX" dirty="0" smtClean="0"/>
              <a:t>Actividad</a:t>
            </a:r>
            <a:endParaRPr lang="es-ES" dirty="0"/>
          </a:p>
        </p:txBody>
      </p:sp>
      <p:sp>
        <p:nvSpPr>
          <p:cNvPr id="3" name="2 Marcador de contenido"/>
          <p:cNvSpPr>
            <a:spLocks noGrp="1"/>
          </p:cNvSpPr>
          <p:nvPr>
            <p:ph idx="1"/>
          </p:nvPr>
        </p:nvSpPr>
        <p:spPr>
          <a:xfrm>
            <a:off x="428596" y="1142984"/>
            <a:ext cx="8229600" cy="4525963"/>
          </a:xfrm>
        </p:spPr>
        <p:txBody>
          <a:bodyPr>
            <a:normAutofit lnSpcReduction="10000"/>
          </a:bodyPr>
          <a:lstStyle/>
          <a:p>
            <a:r>
              <a:rPr lang="es-MX" dirty="0" smtClean="0"/>
              <a:t>Realizar la propuesta de una clase que se base en el planteamiento de un proyecto en el que se demuestren habilidades</a:t>
            </a:r>
            <a:r>
              <a:rPr lang="es-MX" dirty="0" smtClean="0"/>
              <a:t>. (Satisfacer Indicadores de desempeño)</a:t>
            </a:r>
            <a:endParaRPr lang="es-MX" dirty="0" smtClean="0"/>
          </a:p>
          <a:p>
            <a:endParaRPr lang="es-MX" dirty="0" smtClean="0"/>
          </a:p>
          <a:p>
            <a:r>
              <a:rPr lang="es-MX" dirty="0" smtClean="0"/>
              <a:t> Recurrir a los anexos.</a:t>
            </a:r>
          </a:p>
          <a:p>
            <a:endParaRPr lang="es-MX" dirty="0" smtClean="0"/>
          </a:p>
          <a:p>
            <a:r>
              <a:rPr lang="es-MX" dirty="0" smtClean="0"/>
              <a:t>Exponerlo y señalar las habilidades que desarrollaron.</a:t>
            </a:r>
            <a:endParaRPr lang="es-E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0"/>
            <a:ext cx="8229600" cy="500042"/>
          </a:xfrm>
        </p:spPr>
        <p:txBody>
          <a:bodyPr>
            <a:normAutofit/>
          </a:bodyPr>
          <a:lstStyle/>
          <a:p>
            <a:pPr algn="l"/>
            <a:r>
              <a:rPr lang="es-MX" sz="1800" dirty="0" smtClean="0"/>
              <a:t>Indicadores a cubrir en los proyectos </a:t>
            </a:r>
            <a:endParaRPr lang="es-ES" sz="1800" dirty="0"/>
          </a:p>
        </p:txBody>
      </p:sp>
      <p:sp>
        <p:nvSpPr>
          <p:cNvPr id="3" name="2 Marcador de contenido"/>
          <p:cNvSpPr>
            <a:spLocks noGrp="1"/>
          </p:cNvSpPr>
          <p:nvPr>
            <p:ph idx="1"/>
          </p:nvPr>
        </p:nvSpPr>
        <p:spPr>
          <a:xfrm>
            <a:off x="428596" y="428604"/>
            <a:ext cx="8229600" cy="5572164"/>
          </a:xfrm>
        </p:spPr>
        <p:txBody>
          <a:bodyPr>
            <a:normAutofit fontScale="85000" lnSpcReduction="10000"/>
          </a:bodyPr>
          <a:lstStyle/>
          <a:p>
            <a:r>
              <a:rPr lang="es-MX" sz="1800" b="1" dirty="0" smtClean="0">
                <a:solidFill>
                  <a:schemeClr val="accent2"/>
                </a:solidFill>
              </a:rPr>
              <a:t>Equipo 1</a:t>
            </a:r>
            <a:endParaRPr lang="es-ES" sz="1800" b="1" dirty="0" smtClean="0">
              <a:solidFill>
                <a:schemeClr val="accent2"/>
              </a:solidFill>
            </a:endParaRPr>
          </a:p>
          <a:p>
            <a:r>
              <a:rPr lang="es-ES" sz="1800" dirty="0" smtClean="0"/>
              <a:t>- Explica las propiedades y estados de agregación de la materia de las sustancias que observa en su</a:t>
            </a:r>
          </a:p>
          <a:p>
            <a:r>
              <a:rPr lang="es-ES" sz="1800" dirty="0" smtClean="0"/>
              <a:t>entorno cotidiano.</a:t>
            </a:r>
          </a:p>
          <a:p>
            <a:r>
              <a:rPr lang="es-ES" sz="1800" dirty="0" smtClean="0"/>
              <a:t>- Explica la forma en que la energía provoca cambios en la materia.</a:t>
            </a:r>
          </a:p>
          <a:p>
            <a:r>
              <a:rPr lang="es-ES" sz="1800" dirty="0" smtClean="0"/>
              <a:t>- Aplicando el método científico, desarrolla experimentos sobre propiedades Físicas, estados de</a:t>
            </a:r>
          </a:p>
          <a:p>
            <a:r>
              <a:rPr lang="es-ES" sz="1800" dirty="0" smtClean="0"/>
              <a:t>agregación y cambios que presenta la materia.</a:t>
            </a:r>
            <a:endParaRPr lang="es-ES" sz="1800" dirty="0" smtClean="0"/>
          </a:p>
          <a:p>
            <a:r>
              <a:rPr lang="es-MX" sz="1800" b="1" dirty="0" smtClean="0">
                <a:solidFill>
                  <a:schemeClr val="accent2"/>
                </a:solidFill>
              </a:rPr>
              <a:t>Equipo 2</a:t>
            </a:r>
            <a:endParaRPr lang="es-ES" sz="1800" b="1" dirty="0" smtClean="0">
              <a:solidFill>
                <a:schemeClr val="accent2"/>
              </a:solidFill>
            </a:endParaRPr>
          </a:p>
          <a:p>
            <a:r>
              <a:rPr lang="es-ES" sz="1800" dirty="0" smtClean="0"/>
              <a:t>Reconoce en su entorno la presencia de diversos tipos de energía, identificando sus características e interrelación.</a:t>
            </a:r>
          </a:p>
          <a:p>
            <a:r>
              <a:rPr lang="es-ES" sz="1800" dirty="0" smtClean="0"/>
              <a:t>- Valora los beneficios y riesgos en el consumo de la energía.</a:t>
            </a:r>
          </a:p>
          <a:p>
            <a:r>
              <a:rPr lang="es-MX" sz="1800" b="1" dirty="0" smtClean="0">
                <a:solidFill>
                  <a:schemeClr val="accent2"/>
                </a:solidFill>
              </a:rPr>
              <a:t>Equipo 3</a:t>
            </a:r>
          </a:p>
          <a:p>
            <a:r>
              <a:rPr lang="es-ES" sz="1800" dirty="0" smtClean="0"/>
              <a:t>Explica el concepto de Química y sus aplicaciones, utilizando ejemplos reales de su vida cotidiana.</a:t>
            </a:r>
          </a:p>
          <a:p>
            <a:r>
              <a:rPr lang="es-ES" sz="1800" dirty="0" smtClean="0"/>
              <a:t>Establece la relación de la Química con las Matemáticas, Física y Biología, utilizando ejemplos reales de su vida cotidiana.</a:t>
            </a:r>
          </a:p>
          <a:p>
            <a:r>
              <a:rPr lang="es-MX" sz="1800" b="1" dirty="0" smtClean="0">
                <a:solidFill>
                  <a:schemeClr val="accent2"/>
                </a:solidFill>
              </a:rPr>
              <a:t>Equipo 4</a:t>
            </a:r>
          </a:p>
          <a:p>
            <a:r>
              <a:rPr lang="es-ES" sz="1800" dirty="0" smtClean="0"/>
              <a:t>Relata las aportaciones de Dalton, </a:t>
            </a:r>
            <a:r>
              <a:rPr lang="es-ES" sz="1800" dirty="0" err="1" smtClean="0"/>
              <a:t>Thomson</a:t>
            </a:r>
            <a:r>
              <a:rPr lang="es-ES" sz="1800" dirty="0" smtClean="0"/>
              <a:t>, </a:t>
            </a:r>
            <a:r>
              <a:rPr lang="es-ES" sz="1800" dirty="0" err="1" smtClean="0"/>
              <a:t>Rutherford</a:t>
            </a:r>
            <a:r>
              <a:rPr lang="es-ES" sz="1800" dirty="0" smtClean="0"/>
              <a:t>, </a:t>
            </a:r>
            <a:r>
              <a:rPr lang="es-ES" sz="1800" dirty="0" err="1" smtClean="0"/>
              <a:t>Chadwick</a:t>
            </a:r>
            <a:r>
              <a:rPr lang="es-ES" sz="1800" dirty="0" smtClean="0"/>
              <a:t>, </a:t>
            </a:r>
            <a:r>
              <a:rPr lang="es-ES" sz="1800" dirty="0" err="1" smtClean="0"/>
              <a:t>Goldstein</a:t>
            </a:r>
            <a:r>
              <a:rPr lang="es-ES" sz="1800" dirty="0" smtClean="0"/>
              <a:t>, </a:t>
            </a:r>
            <a:r>
              <a:rPr lang="es-ES" sz="1800" dirty="0" err="1" smtClean="0"/>
              <a:t>Bohr</a:t>
            </a:r>
            <a:r>
              <a:rPr lang="es-ES" sz="1800" dirty="0" smtClean="0"/>
              <a:t>, </a:t>
            </a:r>
            <a:r>
              <a:rPr lang="es-ES" sz="1800" dirty="0" err="1" smtClean="0"/>
              <a:t>Sommerfeld</a:t>
            </a:r>
            <a:r>
              <a:rPr lang="es-ES" sz="1800" dirty="0" smtClean="0"/>
              <a:t> y </a:t>
            </a:r>
            <a:r>
              <a:rPr lang="es-ES" sz="1800" dirty="0" err="1" smtClean="0"/>
              <a:t>Dirac-Jordan</a:t>
            </a:r>
            <a:r>
              <a:rPr lang="es-ES" sz="1800" dirty="0" smtClean="0"/>
              <a:t> como parte de un proceso histórico que desemboca en el modelo atómico actual.</a:t>
            </a:r>
          </a:p>
          <a:p>
            <a:r>
              <a:rPr lang="es-MX" sz="1800" b="1" dirty="0" smtClean="0">
                <a:solidFill>
                  <a:schemeClr val="accent2"/>
                </a:solidFill>
              </a:rPr>
              <a:t>Equipo 5</a:t>
            </a:r>
          </a:p>
          <a:p>
            <a:r>
              <a:rPr lang="es-ES" sz="1800" dirty="0" smtClean="0"/>
              <a:t>Representa la configuración electrónica de un átomo y su diagrama energético, aplicando el principio de exclusión de </a:t>
            </a:r>
            <a:r>
              <a:rPr lang="es-ES" sz="1800" dirty="0" err="1" smtClean="0"/>
              <a:t>Pauli</a:t>
            </a:r>
            <a:r>
              <a:rPr lang="es-ES" sz="1800" dirty="0" smtClean="0"/>
              <a:t>, la regla de </a:t>
            </a:r>
            <a:r>
              <a:rPr lang="es-ES" sz="1800" dirty="0" err="1" smtClean="0"/>
              <a:t>Hund</a:t>
            </a:r>
            <a:r>
              <a:rPr lang="es-ES" sz="1800" dirty="0" smtClean="0"/>
              <a:t> y el principio de edificación progresiva.</a:t>
            </a:r>
          </a:p>
          <a:p>
            <a:r>
              <a:rPr lang="es-ES" sz="1800" dirty="0" smtClean="0"/>
              <a:t>Identifica los electrones de valencia en la configuración electrónica de los elementos, y su relación con las características de éstos.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2357430"/>
            <a:ext cx="8229600" cy="1143000"/>
          </a:xfrm>
        </p:spPr>
        <p:txBody>
          <a:bodyPr>
            <a:normAutofit fontScale="90000"/>
          </a:bodyPr>
          <a:lstStyle/>
          <a:p>
            <a:r>
              <a:rPr lang="es-MX" dirty="0" smtClean="0"/>
              <a:t>Diseño de reactivos basados en competencias</a:t>
            </a:r>
            <a:endParaRPr lang="es-E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34" y="785794"/>
            <a:ext cx="8229600" cy="4525963"/>
          </a:xfrm>
        </p:spPr>
        <p:txBody>
          <a:bodyPr/>
          <a:lstStyle/>
          <a:p>
            <a:r>
              <a:rPr lang="es-MX" dirty="0" smtClean="0"/>
              <a:t>¿Por qué diseñar reactivos basados en competencias?</a:t>
            </a:r>
          </a:p>
          <a:p>
            <a:endParaRPr lang="es-MX" dirty="0" smtClean="0"/>
          </a:p>
          <a:p>
            <a:r>
              <a:rPr lang="es-MX" dirty="0" smtClean="0"/>
              <a:t>¿Se puede con ellos evaluar la competencia completa?</a:t>
            </a:r>
            <a:endParaRPr lang="es-E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8229600" cy="917596"/>
          </a:xfrm>
        </p:spPr>
        <p:txBody>
          <a:bodyPr/>
          <a:lstStyle/>
          <a:p>
            <a:r>
              <a:rPr lang="es-MX" sz="3600" b="1" dirty="0" smtClean="0"/>
              <a:t>Construcción de reactivos</a:t>
            </a:r>
            <a:endParaRPr lang="es-ES" sz="3600" b="1" dirty="0"/>
          </a:p>
        </p:txBody>
      </p:sp>
      <p:sp>
        <p:nvSpPr>
          <p:cNvPr id="3" name="2 Marcador de contenido"/>
          <p:cNvSpPr>
            <a:spLocks noGrp="1"/>
          </p:cNvSpPr>
          <p:nvPr>
            <p:ph idx="1"/>
          </p:nvPr>
        </p:nvSpPr>
        <p:spPr>
          <a:xfrm>
            <a:off x="457200" y="1071546"/>
            <a:ext cx="8229600" cy="4768865"/>
          </a:xfrm>
        </p:spPr>
        <p:txBody>
          <a:bodyPr/>
          <a:lstStyle/>
          <a:p>
            <a:pPr algn="just">
              <a:buNone/>
            </a:pPr>
            <a:r>
              <a:rPr lang="es-ES" sz="2000" b="1" i="1" dirty="0" smtClean="0">
                <a:solidFill>
                  <a:srgbClr val="C00000"/>
                </a:solidFill>
              </a:rPr>
              <a:t>Paso 1:</a:t>
            </a:r>
            <a:endParaRPr lang="es-ES" sz="2000" i="1" dirty="0" smtClean="0">
              <a:solidFill>
                <a:srgbClr val="C00000"/>
              </a:solidFill>
            </a:endParaRPr>
          </a:p>
          <a:p>
            <a:pPr algn="just">
              <a:buNone/>
            </a:pPr>
            <a:r>
              <a:rPr lang="es-ES" sz="1050" i="1" dirty="0" smtClean="0"/>
              <a:t>	</a:t>
            </a:r>
            <a:r>
              <a:rPr lang="es-ES" sz="2000" i="1" dirty="0" smtClean="0"/>
              <a:t>Identificar las habilidades a desarrollar determinados en cada uno de los bloques del programa de estudios; donde las habilidades hacen referencia a la aplicación de los conocimientos.</a:t>
            </a:r>
            <a:endParaRPr lang="es-ES" sz="1800" dirty="0" smtClean="0"/>
          </a:p>
          <a:p>
            <a:pPr>
              <a:buNone/>
            </a:pPr>
            <a:endParaRPr lang="es-ES" dirty="0"/>
          </a:p>
        </p:txBody>
      </p:sp>
      <p:sp>
        <p:nvSpPr>
          <p:cNvPr id="5" name="4 CuadroTexto"/>
          <p:cNvSpPr txBox="1"/>
          <p:nvPr/>
        </p:nvSpPr>
        <p:spPr>
          <a:xfrm>
            <a:off x="7000892" y="2557059"/>
            <a:ext cx="1752624" cy="2800767"/>
          </a:xfrm>
          <a:prstGeom prst="rect">
            <a:avLst/>
          </a:prstGeom>
          <a:ln w="31750">
            <a:solidFill>
              <a:schemeClr val="bg1">
                <a:lumMod val="65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 sz="1600" b="1" i="1" dirty="0" smtClean="0"/>
              <a:t>Ejemplo</a:t>
            </a:r>
            <a:endParaRPr lang="es-ES" sz="1600" dirty="0" smtClean="0"/>
          </a:p>
          <a:p>
            <a:r>
              <a:rPr lang="es-ES" sz="1600" dirty="0" smtClean="0"/>
              <a:t>En el caso de </a:t>
            </a:r>
            <a:r>
              <a:rPr lang="es-ES" sz="1600" b="1" dirty="0" smtClean="0"/>
              <a:t>Ética y Valores</a:t>
            </a:r>
            <a:r>
              <a:rPr lang="es-ES" sz="1600" dirty="0" smtClean="0"/>
              <a:t>: </a:t>
            </a:r>
            <a:r>
              <a:rPr lang="es-ES" sz="1600" i="1" dirty="0" smtClean="0"/>
              <a:t>“</a:t>
            </a:r>
            <a:r>
              <a:rPr lang="es-ES" sz="1600" dirty="0" smtClean="0"/>
              <a:t>Interpreta y compara las características de códigos morales en diferentes culturas, y en especial, en su comunidad</a:t>
            </a:r>
            <a:r>
              <a:rPr lang="es-ES" sz="1600" i="1" dirty="0" smtClean="0"/>
              <a:t>”.  </a:t>
            </a:r>
            <a:endParaRPr lang="es-ES" dirty="0"/>
          </a:p>
        </p:txBody>
      </p:sp>
      <p:pic>
        <p:nvPicPr>
          <p:cNvPr id="50178" name="Picture 2"/>
          <p:cNvPicPr>
            <a:picLocks noChangeAspect="1" noChangeArrowheads="1"/>
          </p:cNvPicPr>
          <p:nvPr/>
        </p:nvPicPr>
        <p:blipFill>
          <a:blip r:embed="rId2"/>
          <a:srcRect/>
          <a:stretch>
            <a:fillRect/>
          </a:stretch>
        </p:blipFill>
        <p:spPr bwMode="auto">
          <a:xfrm>
            <a:off x="476266" y="2500306"/>
            <a:ext cx="6381750" cy="41624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357166"/>
            <a:ext cx="8229600" cy="1643074"/>
          </a:xfrm>
        </p:spPr>
        <p:txBody>
          <a:bodyPr/>
          <a:lstStyle/>
          <a:p>
            <a:pPr algn="just">
              <a:buNone/>
            </a:pPr>
            <a:r>
              <a:rPr lang="es-ES" sz="2000" b="1" dirty="0" smtClean="0">
                <a:solidFill>
                  <a:srgbClr val="C00000"/>
                </a:solidFill>
              </a:rPr>
              <a:t>Paso 2:</a:t>
            </a:r>
            <a:endParaRPr lang="es-ES" sz="2000" dirty="0" smtClean="0">
              <a:solidFill>
                <a:srgbClr val="C00000"/>
              </a:solidFill>
            </a:endParaRPr>
          </a:p>
          <a:p>
            <a:pPr algn="just">
              <a:buNone/>
            </a:pPr>
            <a:r>
              <a:rPr lang="es-ES" sz="2000" b="1" dirty="0" smtClean="0"/>
              <a:t> </a:t>
            </a:r>
            <a:r>
              <a:rPr lang="es-ES" sz="2000" i="1" dirty="0" smtClean="0"/>
              <a:t>	Elegir la habilidad de pensamiento recurriendo a la clasificación de Robert </a:t>
            </a:r>
            <a:r>
              <a:rPr lang="es-ES" sz="2000" i="1" dirty="0" err="1" smtClean="0"/>
              <a:t>Marzano</a:t>
            </a:r>
            <a:r>
              <a:rPr lang="es-ES" sz="2000" i="1" dirty="0" smtClean="0"/>
              <a:t> para identificar el verbo que se pueden utilizar.</a:t>
            </a:r>
            <a:endParaRPr lang="es-ES" sz="2000" dirty="0" smtClean="0"/>
          </a:p>
          <a:p>
            <a:endParaRPr lang="es-ES" dirty="0"/>
          </a:p>
        </p:txBody>
      </p:sp>
      <p:graphicFrame>
        <p:nvGraphicFramePr>
          <p:cNvPr id="4" name="3 Tabla"/>
          <p:cNvGraphicFramePr>
            <a:graphicFrameLocks noGrp="1"/>
          </p:cNvGraphicFramePr>
          <p:nvPr/>
        </p:nvGraphicFramePr>
        <p:xfrm>
          <a:off x="500034" y="1620714"/>
          <a:ext cx="8143932" cy="5094434"/>
        </p:xfrm>
        <a:graphic>
          <a:graphicData uri="http://schemas.openxmlformats.org/drawingml/2006/table">
            <a:tbl>
              <a:tblPr/>
              <a:tblGrid>
                <a:gridCol w="971294"/>
                <a:gridCol w="4072027"/>
                <a:gridCol w="3100611"/>
              </a:tblGrid>
              <a:tr h="388584">
                <a:tc>
                  <a:txBody>
                    <a:bodyPr/>
                    <a:lstStyle/>
                    <a:p>
                      <a:pPr marL="0" indent="0">
                        <a:lnSpc>
                          <a:spcPct val="115000"/>
                        </a:lnSpc>
                        <a:spcAft>
                          <a:spcPts val="0"/>
                        </a:spcAft>
                      </a:pPr>
                      <a:r>
                        <a:rPr lang="es-ES" sz="1050" b="1" dirty="0" smtClean="0">
                          <a:solidFill>
                            <a:schemeClr val="bg1"/>
                          </a:solidFill>
                          <a:latin typeface="Times New Roman"/>
                          <a:ea typeface="Calibri"/>
                          <a:cs typeface="Times New Roman"/>
                        </a:rPr>
                        <a:t>Nivel </a:t>
                      </a:r>
                      <a:r>
                        <a:rPr lang="es-ES" sz="1050" b="1" dirty="0">
                          <a:solidFill>
                            <a:schemeClr val="bg1"/>
                          </a:solidFill>
                          <a:latin typeface="Times New Roman"/>
                          <a:ea typeface="Calibri"/>
                          <a:cs typeface="Times New Roman"/>
                        </a:rPr>
                        <a:t>de </a:t>
                      </a:r>
                      <a:r>
                        <a:rPr lang="es-ES" sz="1050" b="1" dirty="0" err="1" smtClean="0">
                          <a:solidFill>
                            <a:schemeClr val="bg1"/>
                          </a:solidFill>
                          <a:latin typeface="Times New Roman"/>
                          <a:ea typeface="Calibri"/>
                          <a:cs typeface="Times New Roman"/>
                        </a:rPr>
                        <a:t>Bloom</a:t>
                      </a:r>
                      <a:endParaRPr lang="es-ES" sz="1050" b="1" dirty="0">
                        <a:solidFill>
                          <a:schemeClr val="bg1"/>
                        </a:solidFill>
                        <a:latin typeface="Calibri"/>
                        <a:ea typeface="Calibri"/>
                        <a:cs typeface="Times New Roman"/>
                      </a:endParaRPr>
                    </a:p>
                    <a:p>
                      <a:pPr marL="0" indent="0">
                        <a:lnSpc>
                          <a:spcPct val="115000"/>
                        </a:lnSpc>
                        <a:spcAft>
                          <a:spcPts val="0"/>
                        </a:spcAft>
                      </a:pPr>
                      <a:r>
                        <a:rPr lang="es-ES" sz="1050" b="1" baseline="0" dirty="0">
                          <a:solidFill>
                            <a:schemeClr val="bg1"/>
                          </a:solidFill>
                          <a:latin typeface="Calibri"/>
                          <a:ea typeface="Calibri"/>
                          <a:cs typeface="Times New Roman"/>
                        </a:rPr>
                        <a:t> </a:t>
                      </a:r>
                      <a:r>
                        <a:rPr lang="es-ES" sz="1050" b="1" baseline="0" dirty="0" smtClean="0">
                          <a:solidFill>
                            <a:schemeClr val="bg1"/>
                          </a:solidFill>
                          <a:latin typeface="Calibri"/>
                          <a:ea typeface="Calibri"/>
                          <a:cs typeface="Times New Roman"/>
                        </a:rPr>
                        <a:t>    </a:t>
                      </a:r>
                      <a:r>
                        <a:rPr lang="es-ES" sz="1050" b="1" dirty="0" smtClean="0">
                          <a:solidFill>
                            <a:schemeClr val="bg1"/>
                          </a:solidFill>
                          <a:latin typeface="Times New Roman"/>
                          <a:ea typeface="Calibri"/>
                          <a:cs typeface="Times New Roman"/>
                        </a:rPr>
                        <a:t>(Plan </a:t>
                      </a:r>
                      <a:r>
                        <a:rPr lang="es-ES" sz="1050" b="1" dirty="0">
                          <a:solidFill>
                            <a:schemeClr val="bg1"/>
                          </a:solidFill>
                          <a:latin typeface="Times New Roman"/>
                          <a:ea typeface="Calibri"/>
                          <a:cs typeface="Times New Roman"/>
                        </a:rPr>
                        <a:t>87)</a:t>
                      </a:r>
                      <a:endParaRPr lang="es-ES" sz="1050" b="1" dirty="0">
                        <a:solidFill>
                          <a:schemeClr val="bg1"/>
                        </a:solidFill>
                        <a:latin typeface="Calibri"/>
                        <a:ea typeface="Calibri"/>
                        <a:cs typeface="Times New Roman"/>
                      </a:endParaRPr>
                    </a:p>
                  </a:txBody>
                  <a:tcPr marL="33835" marR="33835" marT="0" marB="0">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marL="457200" algn="ctr">
                        <a:lnSpc>
                          <a:spcPct val="115000"/>
                        </a:lnSpc>
                        <a:spcAft>
                          <a:spcPts val="0"/>
                        </a:spcAft>
                      </a:pPr>
                      <a:r>
                        <a:rPr lang="es-ES" sz="1050" b="1" dirty="0">
                          <a:solidFill>
                            <a:schemeClr val="bg1"/>
                          </a:solidFill>
                          <a:latin typeface="Times New Roman"/>
                          <a:ea typeface="Calibri"/>
                          <a:cs typeface="Times New Roman"/>
                        </a:rPr>
                        <a:t>Habilidades del pensamiento de </a:t>
                      </a:r>
                      <a:r>
                        <a:rPr lang="es-ES" sz="1050" b="1" dirty="0" err="1">
                          <a:solidFill>
                            <a:schemeClr val="bg1"/>
                          </a:solidFill>
                          <a:latin typeface="Times New Roman"/>
                          <a:ea typeface="Calibri"/>
                          <a:cs typeface="Times New Roman"/>
                        </a:rPr>
                        <a:t>Marzano</a:t>
                      </a:r>
                      <a:endParaRPr lang="es-ES" sz="1050" b="1" dirty="0">
                        <a:solidFill>
                          <a:schemeClr val="bg1"/>
                        </a:solidFill>
                        <a:latin typeface="Calibri"/>
                        <a:ea typeface="Calibri"/>
                        <a:cs typeface="Times New Roman"/>
                      </a:endParaRPr>
                    </a:p>
                    <a:p>
                      <a:pPr marL="457200" algn="ctr">
                        <a:lnSpc>
                          <a:spcPct val="115000"/>
                        </a:lnSpc>
                        <a:spcAft>
                          <a:spcPts val="0"/>
                        </a:spcAft>
                      </a:pPr>
                      <a:r>
                        <a:rPr lang="es-ES" sz="1050" b="1" dirty="0">
                          <a:solidFill>
                            <a:schemeClr val="bg1"/>
                          </a:solidFill>
                          <a:latin typeface="Times New Roman"/>
                          <a:ea typeface="Calibri"/>
                          <a:cs typeface="Times New Roman"/>
                        </a:rPr>
                        <a:t>(Reforma Integral)</a:t>
                      </a:r>
                      <a:endParaRPr lang="es-ES" sz="1050" b="1" dirty="0">
                        <a:solidFill>
                          <a:schemeClr val="bg1"/>
                        </a:solidFill>
                        <a:latin typeface="Calibri"/>
                        <a:ea typeface="Calibri"/>
                        <a:cs typeface="Times New Roman"/>
                      </a:endParaRPr>
                    </a:p>
                  </a:txBody>
                  <a:tcPr marL="33835" marR="33835" marT="0" marB="0">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marL="457200" algn="ctr">
                        <a:lnSpc>
                          <a:spcPct val="115000"/>
                        </a:lnSpc>
                        <a:spcAft>
                          <a:spcPts val="0"/>
                        </a:spcAft>
                      </a:pPr>
                      <a:r>
                        <a:rPr lang="es-ES" sz="1050" b="1" dirty="0">
                          <a:solidFill>
                            <a:schemeClr val="bg1"/>
                          </a:solidFill>
                          <a:latin typeface="Times New Roman"/>
                          <a:ea typeface="Calibri"/>
                          <a:cs typeface="Times New Roman"/>
                        </a:rPr>
                        <a:t>Verbos que se pueden utilizar y que dan una idea del reactivo que es posible emplear</a:t>
                      </a:r>
                      <a:endParaRPr lang="es-ES" sz="1050" b="1" dirty="0">
                        <a:solidFill>
                          <a:schemeClr val="bg1"/>
                        </a:solidFill>
                        <a:latin typeface="Calibri"/>
                        <a:ea typeface="Calibri"/>
                        <a:cs typeface="Times New Roman"/>
                      </a:endParaRPr>
                    </a:p>
                  </a:txBody>
                  <a:tcPr marL="33835" marR="33835" marT="0" marB="0">
                    <a:lnL>
                      <a:noFill/>
                    </a:lnL>
                    <a:lnR>
                      <a:noFill/>
                    </a:lnR>
                    <a:lnT w="12700" cap="flat" cmpd="sng" algn="ctr">
                      <a:solidFill>
                        <a:srgbClr val="000000"/>
                      </a:solidFill>
                      <a:prstDash val="solid"/>
                      <a:round/>
                      <a:headEnd type="none" w="med" len="med"/>
                      <a:tailEnd type="none" w="med" len="med"/>
                    </a:lnT>
                    <a:lnB>
                      <a:noFill/>
                    </a:lnB>
                    <a:solidFill>
                      <a:srgbClr val="C00000"/>
                    </a:solidFill>
                  </a:tcPr>
                </a:tc>
              </a:tr>
              <a:tr h="562003">
                <a:tc>
                  <a:txBody>
                    <a:bodyPr/>
                    <a:lstStyle/>
                    <a:p>
                      <a:pPr marL="0" indent="0">
                        <a:lnSpc>
                          <a:spcPct val="115000"/>
                        </a:lnSpc>
                        <a:spcAft>
                          <a:spcPts val="0"/>
                        </a:spcAft>
                      </a:pPr>
                      <a:r>
                        <a:rPr lang="es-ES" sz="1000" dirty="0">
                          <a:solidFill>
                            <a:srgbClr val="000000"/>
                          </a:solidFill>
                          <a:latin typeface="Times New Roman"/>
                          <a:ea typeface="Calibri"/>
                          <a:cs typeface="Times New Roman"/>
                        </a:rPr>
                        <a:t>Conoce</a:t>
                      </a:r>
                      <a:endParaRPr lang="es-ES" sz="1000" dirty="0">
                        <a:solidFill>
                          <a:srgbClr val="000000"/>
                        </a:solidFill>
                        <a:latin typeface="Calibri"/>
                        <a:ea typeface="Calibri"/>
                        <a:cs typeface="Times New Roman"/>
                      </a:endParaRPr>
                    </a:p>
                  </a:txBody>
                  <a:tcPr marL="33835" marR="33835" marT="0" marB="0">
                    <a:lnL>
                      <a:noFill/>
                    </a:lnL>
                    <a:lnR>
                      <a:noFill/>
                    </a:lnR>
                    <a:lnT>
                      <a:noFill/>
                    </a:lnT>
                    <a:lnB>
                      <a:noFill/>
                    </a:lnB>
                    <a:solidFill>
                      <a:schemeClr val="bg1"/>
                    </a:solidFill>
                  </a:tcPr>
                </a:tc>
                <a:tc>
                  <a:txBody>
                    <a:bodyPr/>
                    <a:lstStyle/>
                    <a:p>
                      <a:pPr marL="88900" indent="0">
                        <a:lnSpc>
                          <a:spcPct val="115000"/>
                        </a:lnSpc>
                        <a:spcAft>
                          <a:spcPts val="0"/>
                        </a:spcAft>
                      </a:pPr>
                      <a:r>
                        <a:rPr lang="es-ES" sz="1000" b="1" i="1" dirty="0">
                          <a:solidFill>
                            <a:srgbClr val="000000"/>
                          </a:solidFill>
                          <a:latin typeface="Times New Roman"/>
                          <a:ea typeface="Calibri"/>
                          <a:cs typeface="Times New Roman"/>
                        </a:rPr>
                        <a:t>Nivel I. Obtención de la información</a:t>
                      </a:r>
                      <a:r>
                        <a:rPr lang="es-ES" sz="1000" dirty="0">
                          <a:solidFill>
                            <a:srgbClr val="000000"/>
                          </a:solidFill>
                          <a:latin typeface="Times New Roman"/>
                          <a:ea typeface="Calibri"/>
                          <a:cs typeface="Times New Roman"/>
                        </a:rPr>
                        <a:t> </a:t>
                      </a:r>
                      <a:endParaRPr lang="es-ES" sz="1000" dirty="0">
                        <a:solidFill>
                          <a:srgbClr val="000000"/>
                        </a:solidFill>
                        <a:latin typeface="Calibri"/>
                        <a:ea typeface="Calibri"/>
                        <a:cs typeface="Times New Roman"/>
                      </a:endParaRPr>
                    </a:p>
                    <a:p>
                      <a:pPr marL="88900" indent="0">
                        <a:lnSpc>
                          <a:spcPct val="115000"/>
                        </a:lnSpc>
                        <a:spcAft>
                          <a:spcPts val="0"/>
                        </a:spcAft>
                      </a:pPr>
                      <a:r>
                        <a:rPr lang="es-ES" sz="1000" dirty="0">
                          <a:solidFill>
                            <a:srgbClr val="000000"/>
                          </a:solidFill>
                          <a:latin typeface="Times New Roman"/>
                          <a:ea typeface="Calibri"/>
                          <a:cs typeface="Times New Roman"/>
                        </a:rPr>
                        <a:t>Observar, preguntar. </a:t>
                      </a:r>
                      <a:endParaRPr lang="es-ES" sz="1000" dirty="0" smtClean="0">
                        <a:solidFill>
                          <a:srgbClr val="000000"/>
                        </a:solidFill>
                        <a:latin typeface="Times New Roman"/>
                        <a:ea typeface="Calibri"/>
                        <a:cs typeface="Times New Roman"/>
                      </a:endParaRPr>
                    </a:p>
                    <a:p>
                      <a:pPr marL="88900" indent="0">
                        <a:lnSpc>
                          <a:spcPct val="115000"/>
                        </a:lnSpc>
                        <a:spcAft>
                          <a:spcPts val="0"/>
                        </a:spcAft>
                      </a:pPr>
                      <a:endParaRPr lang="es-ES" sz="1000" dirty="0">
                        <a:solidFill>
                          <a:srgbClr val="000000"/>
                        </a:solidFill>
                        <a:latin typeface="Calibri"/>
                        <a:ea typeface="Calibri"/>
                        <a:cs typeface="Times New Roman"/>
                      </a:endParaRPr>
                    </a:p>
                  </a:txBody>
                  <a:tcPr marL="33835" marR="33835" marT="0" marB="0">
                    <a:lnL>
                      <a:noFill/>
                    </a:lnL>
                    <a:lnR>
                      <a:noFill/>
                    </a:lnR>
                    <a:lnT>
                      <a:noFill/>
                    </a:lnT>
                    <a:lnB>
                      <a:noFill/>
                    </a:lnB>
                    <a:solidFill>
                      <a:schemeClr val="bg1"/>
                    </a:solidFill>
                  </a:tcPr>
                </a:tc>
                <a:tc>
                  <a:txBody>
                    <a:bodyPr/>
                    <a:lstStyle/>
                    <a:p>
                      <a:pPr marL="88900" indent="0" algn="just">
                        <a:lnSpc>
                          <a:spcPct val="115000"/>
                        </a:lnSpc>
                        <a:spcAft>
                          <a:spcPts val="0"/>
                        </a:spcAft>
                      </a:pPr>
                      <a:r>
                        <a:rPr lang="es-ES" sz="1000" dirty="0">
                          <a:solidFill>
                            <a:srgbClr val="000000"/>
                          </a:solidFill>
                          <a:latin typeface="Times New Roman"/>
                          <a:ea typeface="Calibri"/>
                          <a:cs typeface="Times New Roman"/>
                        </a:rPr>
                        <a:t>Definir, enlistar, rotular, nombrar, describir, recoger, examinar, tabular, citar, reconocer</a:t>
                      </a:r>
                      <a:endParaRPr lang="es-ES" sz="1000" dirty="0">
                        <a:solidFill>
                          <a:srgbClr val="000000"/>
                        </a:solidFill>
                        <a:latin typeface="Calibri"/>
                        <a:ea typeface="Calibri"/>
                        <a:cs typeface="Times New Roman"/>
                      </a:endParaRPr>
                    </a:p>
                  </a:txBody>
                  <a:tcPr marL="33835" marR="33835" marT="0" marB="0">
                    <a:lnL>
                      <a:noFill/>
                    </a:lnL>
                    <a:lnR>
                      <a:noFill/>
                    </a:lnR>
                    <a:lnT>
                      <a:noFill/>
                    </a:lnT>
                    <a:lnB>
                      <a:noFill/>
                    </a:lnB>
                    <a:solidFill>
                      <a:schemeClr val="bg1"/>
                    </a:solidFill>
                  </a:tcPr>
                </a:tc>
              </a:tr>
              <a:tr h="562003">
                <a:tc>
                  <a:txBody>
                    <a:bodyPr/>
                    <a:lstStyle/>
                    <a:p>
                      <a:pPr marL="0" indent="0">
                        <a:lnSpc>
                          <a:spcPct val="115000"/>
                        </a:lnSpc>
                        <a:spcAft>
                          <a:spcPts val="0"/>
                        </a:spcAft>
                      </a:pPr>
                      <a:r>
                        <a:rPr lang="es-ES" sz="1000" dirty="0">
                          <a:solidFill>
                            <a:srgbClr val="000000"/>
                          </a:solidFill>
                          <a:latin typeface="Times New Roman"/>
                          <a:ea typeface="Calibri"/>
                          <a:cs typeface="Times New Roman"/>
                        </a:rPr>
                        <a:t>Comprende</a:t>
                      </a:r>
                      <a:endParaRPr lang="es-ES" sz="1000" dirty="0">
                        <a:solidFill>
                          <a:srgbClr val="000000"/>
                        </a:solidFill>
                        <a:latin typeface="Calibri"/>
                        <a:ea typeface="Calibri"/>
                        <a:cs typeface="Times New Roman"/>
                      </a:endParaRPr>
                    </a:p>
                  </a:txBody>
                  <a:tcPr marL="33835" marR="33835" marT="0" marB="0">
                    <a:lnL>
                      <a:noFill/>
                    </a:lnL>
                    <a:lnR>
                      <a:noFill/>
                    </a:lnR>
                    <a:lnT>
                      <a:noFill/>
                    </a:lnT>
                    <a:lnB>
                      <a:noFill/>
                    </a:lnB>
                    <a:solidFill>
                      <a:schemeClr val="bg1"/>
                    </a:solidFill>
                  </a:tcPr>
                </a:tc>
                <a:tc>
                  <a:txBody>
                    <a:bodyPr/>
                    <a:lstStyle/>
                    <a:p>
                      <a:pPr marL="88900" indent="0">
                        <a:lnSpc>
                          <a:spcPct val="115000"/>
                        </a:lnSpc>
                        <a:spcAft>
                          <a:spcPts val="0"/>
                        </a:spcAft>
                      </a:pPr>
                      <a:r>
                        <a:rPr lang="es-ES" sz="1000" b="1" i="1" dirty="0">
                          <a:solidFill>
                            <a:srgbClr val="000000"/>
                          </a:solidFill>
                          <a:latin typeface="Times New Roman"/>
                          <a:ea typeface="Calibri"/>
                          <a:cs typeface="Times New Roman"/>
                        </a:rPr>
                        <a:t>Nivel II. Comprensión</a:t>
                      </a:r>
                      <a:endParaRPr lang="es-ES" sz="1000" dirty="0">
                        <a:solidFill>
                          <a:srgbClr val="000000"/>
                        </a:solidFill>
                        <a:latin typeface="Calibri"/>
                        <a:ea typeface="Calibri"/>
                        <a:cs typeface="Times New Roman"/>
                      </a:endParaRPr>
                    </a:p>
                    <a:p>
                      <a:pPr marL="88900" indent="0" algn="just">
                        <a:lnSpc>
                          <a:spcPct val="115000"/>
                        </a:lnSpc>
                        <a:spcAft>
                          <a:spcPts val="0"/>
                        </a:spcAft>
                      </a:pPr>
                      <a:r>
                        <a:rPr lang="es-ES" sz="1000" dirty="0">
                          <a:solidFill>
                            <a:srgbClr val="000000"/>
                          </a:solidFill>
                          <a:latin typeface="Times New Roman"/>
                          <a:ea typeface="Calibri"/>
                          <a:cs typeface="Times New Roman"/>
                        </a:rPr>
                        <a:t>Entender secuencias de procesos, qué va primero, qué va después</a:t>
                      </a:r>
                      <a:r>
                        <a:rPr lang="es-ES" sz="1000" dirty="0" smtClean="0">
                          <a:solidFill>
                            <a:srgbClr val="000000"/>
                          </a:solidFill>
                          <a:latin typeface="Times New Roman"/>
                          <a:ea typeface="Calibri"/>
                          <a:cs typeface="Times New Roman"/>
                        </a:rPr>
                        <a:t>.</a:t>
                      </a:r>
                    </a:p>
                    <a:p>
                      <a:pPr marL="88900" indent="0" algn="just">
                        <a:lnSpc>
                          <a:spcPct val="115000"/>
                        </a:lnSpc>
                        <a:spcAft>
                          <a:spcPts val="0"/>
                        </a:spcAft>
                      </a:pPr>
                      <a:endParaRPr lang="es-ES" sz="1000" dirty="0">
                        <a:solidFill>
                          <a:srgbClr val="000000"/>
                        </a:solidFill>
                        <a:latin typeface="Calibri"/>
                        <a:ea typeface="Calibri"/>
                        <a:cs typeface="Times New Roman"/>
                      </a:endParaRPr>
                    </a:p>
                  </a:txBody>
                  <a:tcPr marL="33835" marR="33835" marT="0" marB="0">
                    <a:lnL>
                      <a:noFill/>
                    </a:lnL>
                    <a:lnR>
                      <a:noFill/>
                    </a:lnR>
                    <a:lnT>
                      <a:noFill/>
                    </a:lnT>
                    <a:lnB>
                      <a:noFill/>
                    </a:lnB>
                    <a:solidFill>
                      <a:schemeClr val="bg1"/>
                    </a:solidFill>
                  </a:tcPr>
                </a:tc>
                <a:tc>
                  <a:txBody>
                    <a:bodyPr/>
                    <a:lstStyle/>
                    <a:p>
                      <a:pPr marL="88900" indent="0" algn="just">
                        <a:lnSpc>
                          <a:spcPct val="115000"/>
                        </a:lnSpc>
                        <a:spcAft>
                          <a:spcPts val="0"/>
                        </a:spcAft>
                      </a:pPr>
                      <a:r>
                        <a:rPr lang="es-ES" sz="1000" dirty="0">
                          <a:solidFill>
                            <a:srgbClr val="000000"/>
                          </a:solidFill>
                          <a:latin typeface="Times New Roman"/>
                          <a:ea typeface="Calibri"/>
                          <a:cs typeface="Times New Roman"/>
                        </a:rPr>
                        <a:t>Asociar, describir, distinguir hechos y datos, pasos para hacer algo</a:t>
                      </a:r>
                      <a:endParaRPr lang="es-ES" sz="1000" dirty="0">
                        <a:solidFill>
                          <a:srgbClr val="000000"/>
                        </a:solidFill>
                        <a:latin typeface="Calibri"/>
                        <a:ea typeface="Calibri"/>
                        <a:cs typeface="Times New Roman"/>
                      </a:endParaRPr>
                    </a:p>
                  </a:txBody>
                  <a:tcPr marL="33835" marR="33835" marT="0" marB="0">
                    <a:lnL>
                      <a:noFill/>
                    </a:lnL>
                    <a:lnR>
                      <a:noFill/>
                    </a:lnR>
                    <a:lnT>
                      <a:noFill/>
                    </a:lnT>
                    <a:lnB>
                      <a:noFill/>
                    </a:lnB>
                    <a:solidFill>
                      <a:schemeClr val="bg1"/>
                    </a:solidFill>
                  </a:tcPr>
                </a:tc>
              </a:tr>
              <a:tr h="1262220">
                <a:tc>
                  <a:txBody>
                    <a:bodyPr/>
                    <a:lstStyle/>
                    <a:p>
                      <a:pPr marL="0" indent="0">
                        <a:lnSpc>
                          <a:spcPct val="115000"/>
                        </a:lnSpc>
                        <a:spcAft>
                          <a:spcPts val="0"/>
                        </a:spcAft>
                      </a:pPr>
                      <a:r>
                        <a:rPr lang="es-ES" sz="1000" dirty="0">
                          <a:solidFill>
                            <a:srgbClr val="000000"/>
                          </a:solidFill>
                          <a:latin typeface="Times New Roman"/>
                          <a:ea typeface="Calibri"/>
                          <a:cs typeface="Times New Roman"/>
                        </a:rPr>
                        <a:t>Analiza</a:t>
                      </a:r>
                      <a:endParaRPr lang="es-ES" sz="1000" dirty="0">
                        <a:solidFill>
                          <a:srgbClr val="000000"/>
                        </a:solidFill>
                        <a:latin typeface="Calibri"/>
                        <a:ea typeface="Calibri"/>
                        <a:cs typeface="Times New Roman"/>
                      </a:endParaRPr>
                    </a:p>
                  </a:txBody>
                  <a:tcPr marL="33835" marR="33835" marT="0" marB="0">
                    <a:lnL>
                      <a:noFill/>
                    </a:lnL>
                    <a:lnR>
                      <a:noFill/>
                    </a:lnR>
                    <a:lnT>
                      <a:noFill/>
                    </a:lnT>
                    <a:lnB>
                      <a:noFill/>
                    </a:lnB>
                    <a:solidFill>
                      <a:schemeClr val="bg1"/>
                    </a:solidFill>
                  </a:tcPr>
                </a:tc>
                <a:tc>
                  <a:txBody>
                    <a:bodyPr/>
                    <a:lstStyle/>
                    <a:p>
                      <a:pPr marL="88900" indent="0" algn="just">
                        <a:lnSpc>
                          <a:spcPct val="115000"/>
                        </a:lnSpc>
                        <a:spcAft>
                          <a:spcPts val="0"/>
                        </a:spcAft>
                      </a:pPr>
                      <a:r>
                        <a:rPr lang="es-ES" sz="1000" b="1" i="1" dirty="0">
                          <a:solidFill>
                            <a:srgbClr val="000000"/>
                          </a:solidFill>
                          <a:latin typeface="Times New Roman"/>
                          <a:ea typeface="Calibri"/>
                          <a:cs typeface="Times New Roman"/>
                        </a:rPr>
                        <a:t>Nivel III. Análisis</a:t>
                      </a:r>
                      <a:r>
                        <a:rPr lang="es-ES" sz="1000" b="1" dirty="0">
                          <a:solidFill>
                            <a:srgbClr val="000000"/>
                          </a:solidFill>
                          <a:latin typeface="Times New Roman"/>
                          <a:ea typeface="Calibri"/>
                          <a:cs typeface="Times New Roman"/>
                        </a:rPr>
                        <a:t> </a:t>
                      </a:r>
                      <a:endParaRPr lang="es-ES" sz="1000" dirty="0">
                        <a:solidFill>
                          <a:srgbClr val="000000"/>
                        </a:solidFill>
                        <a:latin typeface="Calibri"/>
                        <a:ea typeface="Calibri"/>
                        <a:cs typeface="Times New Roman"/>
                      </a:endParaRPr>
                    </a:p>
                    <a:p>
                      <a:pPr marL="88900" indent="0" algn="just">
                        <a:lnSpc>
                          <a:spcPct val="115000"/>
                        </a:lnSpc>
                        <a:spcAft>
                          <a:spcPts val="0"/>
                        </a:spcAft>
                      </a:pPr>
                      <a:r>
                        <a:rPr lang="es-ES" sz="1000" dirty="0">
                          <a:solidFill>
                            <a:srgbClr val="000000"/>
                          </a:solidFill>
                          <a:latin typeface="Times New Roman"/>
                          <a:ea typeface="Calibri"/>
                          <a:cs typeface="Times New Roman"/>
                        </a:rPr>
                        <a:t>Ordenar, organizar, clasificar, hacer secuencias, identificar tanto la relación como el patrón, los atributos o el error, elaborar (con su significado en inglés, que quiere decir hacer analogías, metáforas o ejemplos), comparar, ver en qué se parece algo y en qué no, contrastar, hacer categorías o agrupar objetos por elementos en los que se </a:t>
                      </a:r>
                      <a:r>
                        <a:rPr lang="es-ES" sz="1000" dirty="0" smtClean="0">
                          <a:solidFill>
                            <a:srgbClr val="000000"/>
                          </a:solidFill>
                          <a:latin typeface="Times New Roman"/>
                          <a:ea typeface="Calibri"/>
                          <a:cs typeface="Times New Roman"/>
                        </a:rPr>
                        <a:t>parecen.</a:t>
                      </a:r>
                    </a:p>
                    <a:p>
                      <a:pPr marL="88900" indent="0" algn="just">
                        <a:lnSpc>
                          <a:spcPct val="115000"/>
                        </a:lnSpc>
                        <a:spcAft>
                          <a:spcPts val="0"/>
                        </a:spcAft>
                      </a:pPr>
                      <a:endParaRPr lang="es-ES" sz="1000" dirty="0">
                        <a:solidFill>
                          <a:srgbClr val="000000"/>
                        </a:solidFill>
                        <a:latin typeface="Calibri"/>
                        <a:ea typeface="Calibri"/>
                        <a:cs typeface="Times New Roman"/>
                      </a:endParaRPr>
                    </a:p>
                  </a:txBody>
                  <a:tcPr marL="33835" marR="33835" marT="0" marB="0">
                    <a:lnL>
                      <a:noFill/>
                    </a:lnL>
                    <a:lnR>
                      <a:noFill/>
                    </a:lnR>
                    <a:lnT>
                      <a:noFill/>
                    </a:lnT>
                    <a:lnB>
                      <a:noFill/>
                    </a:lnB>
                    <a:solidFill>
                      <a:schemeClr val="bg1"/>
                    </a:solidFill>
                  </a:tcPr>
                </a:tc>
                <a:tc>
                  <a:txBody>
                    <a:bodyPr/>
                    <a:lstStyle/>
                    <a:p>
                      <a:pPr marL="88900" indent="0" algn="just">
                        <a:lnSpc>
                          <a:spcPct val="115000"/>
                        </a:lnSpc>
                        <a:spcAft>
                          <a:spcPts val="0"/>
                        </a:spcAft>
                      </a:pPr>
                      <a:r>
                        <a:rPr lang="es-ES" sz="1000" dirty="0">
                          <a:solidFill>
                            <a:srgbClr val="000000"/>
                          </a:solidFill>
                          <a:latin typeface="Times New Roman"/>
                          <a:ea typeface="Calibri"/>
                          <a:cs typeface="Times New Roman"/>
                        </a:rPr>
                        <a:t>Completar, ilustrar, examinar, modificar, cambiar, relatar, experimentar, descubrir, calcular, ordenar, jerarquizar, separar, elaborar, encontrar el error, el atributo o la relación</a:t>
                      </a:r>
                      <a:endParaRPr lang="es-ES" sz="1000" dirty="0">
                        <a:solidFill>
                          <a:srgbClr val="000000"/>
                        </a:solidFill>
                        <a:latin typeface="Calibri"/>
                        <a:ea typeface="Calibri"/>
                        <a:cs typeface="Times New Roman"/>
                      </a:endParaRPr>
                    </a:p>
                  </a:txBody>
                  <a:tcPr marL="33835" marR="33835" marT="0" marB="0">
                    <a:lnL>
                      <a:noFill/>
                    </a:lnL>
                    <a:lnR>
                      <a:noFill/>
                    </a:lnR>
                    <a:lnT>
                      <a:noFill/>
                    </a:lnT>
                    <a:lnB>
                      <a:noFill/>
                    </a:lnB>
                    <a:solidFill>
                      <a:schemeClr val="bg1"/>
                    </a:solidFill>
                  </a:tcPr>
                </a:tc>
              </a:tr>
              <a:tr h="662750">
                <a:tc>
                  <a:txBody>
                    <a:bodyPr/>
                    <a:lstStyle/>
                    <a:p>
                      <a:pPr marL="0" indent="0" algn="just">
                        <a:lnSpc>
                          <a:spcPct val="115000"/>
                        </a:lnSpc>
                        <a:spcAft>
                          <a:spcPts val="0"/>
                        </a:spcAft>
                      </a:pPr>
                      <a:r>
                        <a:rPr lang="es-ES" sz="1000" dirty="0">
                          <a:solidFill>
                            <a:srgbClr val="000000"/>
                          </a:solidFill>
                          <a:latin typeface="Times New Roman"/>
                          <a:ea typeface="Calibri"/>
                          <a:cs typeface="Times New Roman"/>
                        </a:rPr>
                        <a:t>Sintetiza</a:t>
                      </a:r>
                      <a:endParaRPr lang="es-ES" sz="1000" dirty="0">
                        <a:solidFill>
                          <a:srgbClr val="000000"/>
                        </a:solidFill>
                        <a:latin typeface="Calibri"/>
                        <a:ea typeface="Calibri"/>
                        <a:cs typeface="Times New Roman"/>
                      </a:endParaRPr>
                    </a:p>
                  </a:txBody>
                  <a:tcPr marL="33835" marR="33835" marT="0" marB="0">
                    <a:lnL>
                      <a:noFill/>
                    </a:lnL>
                    <a:lnR>
                      <a:noFill/>
                    </a:lnR>
                    <a:lnT>
                      <a:noFill/>
                    </a:lnT>
                    <a:lnB>
                      <a:noFill/>
                    </a:lnB>
                    <a:solidFill>
                      <a:schemeClr val="bg1"/>
                    </a:solidFill>
                  </a:tcPr>
                </a:tc>
                <a:tc>
                  <a:txBody>
                    <a:bodyPr/>
                    <a:lstStyle/>
                    <a:p>
                      <a:pPr marL="88900" indent="0" algn="just">
                        <a:lnSpc>
                          <a:spcPct val="115000"/>
                        </a:lnSpc>
                        <a:spcAft>
                          <a:spcPts val="0"/>
                        </a:spcAft>
                      </a:pPr>
                      <a:r>
                        <a:rPr lang="es-ES" sz="1000" b="1" i="1" dirty="0">
                          <a:solidFill>
                            <a:srgbClr val="000000"/>
                          </a:solidFill>
                          <a:latin typeface="Times New Roman"/>
                          <a:ea typeface="Calibri"/>
                          <a:cs typeface="Times New Roman"/>
                        </a:rPr>
                        <a:t>Nivel IV. Uso del conocimiento </a:t>
                      </a:r>
                      <a:endParaRPr lang="es-ES" sz="1000" dirty="0">
                        <a:solidFill>
                          <a:srgbClr val="000000"/>
                        </a:solidFill>
                        <a:latin typeface="Calibri"/>
                        <a:ea typeface="Calibri"/>
                        <a:cs typeface="Times New Roman"/>
                      </a:endParaRPr>
                    </a:p>
                    <a:p>
                      <a:pPr marL="88900" indent="0" algn="just">
                        <a:lnSpc>
                          <a:spcPct val="115000"/>
                        </a:lnSpc>
                        <a:spcAft>
                          <a:spcPts val="0"/>
                        </a:spcAft>
                      </a:pPr>
                      <a:r>
                        <a:rPr lang="es-ES" sz="1000" dirty="0">
                          <a:solidFill>
                            <a:srgbClr val="000000"/>
                          </a:solidFill>
                          <a:latin typeface="Times New Roman"/>
                          <a:ea typeface="Calibri"/>
                          <a:cs typeface="Times New Roman"/>
                        </a:rPr>
                        <a:t>Resumir, reelaborar (significa hacer el ejemplo, la metáfora o la analogía), integrar, inferir, interpretar, anticipar lo que sigue, predecir.</a:t>
                      </a:r>
                      <a:endParaRPr lang="es-ES" sz="1000" dirty="0">
                        <a:solidFill>
                          <a:srgbClr val="000000"/>
                        </a:solidFill>
                        <a:latin typeface="Calibri"/>
                        <a:ea typeface="Calibri"/>
                        <a:cs typeface="Times New Roman"/>
                      </a:endParaRPr>
                    </a:p>
                  </a:txBody>
                  <a:tcPr marL="33835" marR="33835" marT="0" marB="0">
                    <a:lnL>
                      <a:noFill/>
                    </a:lnL>
                    <a:lnR>
                      <a:noFill/>
                    </a:lnR>
                    <a:lnT>
                      <a:noFill/>
                    </a:lnT>
                    <a:lnB>
                      <a:noFill/>
                    </a:lnB>
                    <a:solidFill>
                      <a:schemeClr val="bg1"/>
                    </a:solidFill>
                  </a:tcPr>
                </a:tc>
                <a:tc>
                  <a:txBody>
                    <a:bodyPr/>
                    <a:lstStyle/>
                    <a:p>
                      <a:pPr marL="88900" indent="0" algn="just">
                        <a:lnSpc>
                          <a:spcPct val="115000"/>
                        </a:lnSpc>
                        <a:spcAft>
                          <a:spcPts val="0"/>
                        </a:spcAft>
                      </a:pPr>
                      <a:r>
                        <a:rPr lang="es-ES" sz="1000" dirty="0">
                          <a:solidFill>
                            <a:srgbClr val="000000"/>
                          </a:solidFill>
                          <a:latin typeface="Times New Roman"/>
                          <a:ea typeface="Calibri"/>
                          <a:cs typeface="Times New Roman"/>
                        </a:rPr>
                        <a:t>Combinar, integrar, reordenar, sustituir, inferir, interpretar, anticipar, predecir, estimar</a:t>
                      </a:r>
                      <a:endParaRPr lang="es-ES" sz="1000" dirty="0">
                        <a:solidFill>
                          <a:srgbClr val="000000"/>
                        </a:solidFill>
                        <a:latin typeface="Calibri"/>
                        <a:ea typeface="Calibri"/>
                        <a:cs typeface="Times New Roman"/>
                      </a:endParaRPr>
                    </a:p>
                  </a:txBody>
                  <a:tcPr marL="33835" marR="33835" marT="0" marB="0">
                    <a:lnL>
                      <a:noFill/>
                    </a:lnL>
                    <a:lnR>
                      <a:noFill/>
                    </a:lnR>
                    <a:lnT>
                      <a:noFill/>
                    </a:lnT>
                    <a:lnB>
                      <a:noFill/>
                    </a:lnB>
                    <a:solidFill>
                      <a:schemeClr val="bg1"/>
                    </a:solidFill>
                  </a:tcPr>
                </a:tc>
              </a:tr>
              <a:tr h="497062">
                <a:tc>
                  <a:txBody>
                    <a:bodyPr/>
                    <a:lstStyle/>
                    <a:p>
                      <a:pPr marL="0" indent="0">
                        <a:lnSpc>
                          <a:spcPct val="115000"/>
                        </a:lnSpc>
                        <a:spcAft>
                          <a:spcPts val="0"/>
                        </a:spcAft>
                      </a:pPr>
                      <a:r>
                        <a:rPr lang="es-ES" sz="1000" dirty="0">
                          <a:solidFill>
                            <a:srgbClr val="000000"/>
                          </a:solidFill>
                          <a:latin typeface="Times New Roman"/>
                          <a:ea typeface="Calibri"/>
                          <a:cs typeface="Times New Roman"/>
                        </a:rPr>
                        <a:t>Evalúa</a:t>
                      </a:r>
                      <a:endParaRPr lang="es-ES" sz="1000" dirty="0">
                        <a:solidFill>
                          <a:srgbClr val="000000"/>
                        </a:solidFill>
                        <a:latin typeface="Calibri"/>
                        <a:ea typeface="Calibri"/>
                        <a:cs typeface="Times New Roman"/>
                      </a:endParaRPr>
                    </a:p>
                  </a:txBody>
                  <a:tcPr marL="33835" marR="33835" marT="0" marB="0">
                    <a:lnL>
                      <a:noFill/>
                    </a:lnL>
                    <a:lnR>
                      <a:noFill/>
                    </a:lnR>
                    <a:lnT>
                      <a:noFill/>
                    </a:lnT>
                    <a:lnB>
                      <a:noFill/>
                    </a:lnB>
                    <a:solidFill>
                      <a:schemeClr val="bg1"/>
                    </a:solidFill>
                  </a:tcPr>
                </a:tc>
                <a:tc>
                  <a:txBody>
                    <a:bodyPr/>
                    <a:lstStyle/>
                    <a:p>
                      <a:pPr marL="88900" indent="0" algn="just">
                        <a:lnSpc>
                          <a:spcPct val="115000"/>
                        </a:lnSpc>
                        <a:spcAft>
                          <a:spcPts val="0"/>
                        </a:spcAft>
                      </a:pPr>
                      <a:r>
                        <a:rPr lang="es-ES" sz="1000" b="1" i="1" dirty="0">
                          <a:solidFill>
                            <a:srgbClr val="000000"/>
                          </a:solidFill>
                          <a:latin typeface="Times New Roman"/>
                          <a:ea typeface="Calibri"/>
                          <a:cs typeface="Times New Roman"/>
                        </a:rPr>
                        <a:t>Nivel V. </a:t>
                      </a:r>
                      <a:r>
                        <a:rPr lang="es-ES" sz="1000" b="1" i="1" dirty="0" err="1">
                          <a:solidFill>
                            <a:srgbClr val="000000"/>
                          </a:solidFill>
                          <a:latin typeface="Times New Roman"/>
                          <a:ea typeface="Calibri"/>
                          <a:cs typeface="Times New Roman"/>
                        </a:rPr>
                        <a:t>Metacognición</a:t>
                      </a:r>
                      <a:r>
                        <a:rPr lang="es-ES" sz="1000" b="1" i="1" dirty="0">
                          <a:solidFill>
                            <a:srgbClr val="000000"/>
                          </a:solidFill>
                          <a:latin typeface="Times New Roman"/>
                          <a:ea typeface="Calibri"/>
                          <a:cs typeface="Times New Roman"/>
                        </a:rPr>
                        <a:t> </a:t>
                      </a:r>
                      <a:endParaRPr lang="es-ES" sz="1000" dirty="0">
                        <a:solidFill>
                          <a:srgbClr val="000000"/>
                        </a:solidFill>
                        <a:latin typeface="Calibri"/>
                        <a:ea typeface="Calibri"/>
                        <a:cs typeface="Times New Roman"/>
                      </a:endParaRPr>
                    </a:p>
                    <a:p>
                      <a:pPr marL="88900" indent="0" algn="just">
                        <a:lnSpc>
                          <a:spcPct val="115000"/>
                        </a:lnSpc>
                        <a:spcAft>
                          <a:spcPts val="0"/>
                        </a:spcAft>
                      </a:pPr>
                      <a:r>
                        <a:rPr lang="es-ES" sz="1000" dirty="0">
                          <a:solidFill>
                            <a:srgbClr val="000000"/>
                          </a:solidFill>
                          <a:latin typeface="Times New Roman"/>
                          <a:ea typeface="Calibri"/>
                          <a:cs typeface="Times New Roman"/>
                        </a:rPr>
                        <a:t>Emitir los criterios sobre los cuales evalúa una persona.</a:t>
                      </a:r>
                      <a:endParaRPr lang="es-ES" sz="1000" dirty="0">
                        <a:solidFill>
                          <a:srgbClr val="000000"/>
                        </a:solidFill>
                        <a:latin typeface="Calibri"/>
                        <a:ea typeface="Calibri"/>
                        <a:cs typeface="Times New Roman"/>
                      </a:endParaRPr>
                    </a:p>
                  </a:txBody>
                  <a:tcPr marL="33835" marR="33835" marT="0" marB="0">
                    <a:lnL>
                      <a:noFill/>
                    </a:lnL>
                    <a:lnR>
                      <a:noFill/>
                    </a:lnR>
                    <a:lnT>
                      <a:noFill/>
                    </a:lnT>
                    <a:lnB>
                      <a:noFill/>
                    </a:lnB>
                    <a:solidFill>
                      <a:schemeClr val="bg1"/>
                    </a:solidFill>
                  </a:tcPr>
                </a:tc>
                <a:tc>
                  <a:txBody>
                    <a:bodyPr/>
                    <a:lstStyle/>
                    <a:p>
                      <a:pPr marL="88900" indent="0" algn="just">
                        <a:lnSpc>
                          <a:spcPct val="115000"/>
                        </a:lnSpc>
                        <a:spcAft>
                          <a:spcPts val="0"/>
                        </a:spcAft>
                      </a:pPr>
                      <a:r>
                        <a:rPr lang="es-ES" sz="1000" dirty="0">
                          <a:solidFill>
                            <a:srgbClr val="000000"/>
                          </a:solidFill>
                          <a:latin typeface="Times New Roman"/>
                          <a:ea typeface="Calibri"/>
                          <a:cs typeface="Times New Roman"/>
                        </a:rPr>
                        <a:t>Jerarquizar, recomendar, juzgar, explicar, valorar, criticar, justificar, convencer, concluir, argumentar</a:t>
                      </a:r>
                      <a:endParaRPr lang="es-ES" sz="1000" dirty="0">
                        <a:solidFill>
                          <a:srgbClr val="000000"/>
                        </a:solidFill>
                        <a:latin typeface="Calibri"/>
                        <a:ea typeface="Calibri"/>
                        <a:cs typeface="Times New Roman"/>
                      </a:endParaRPr>
                    </a:p>
                  </a:txBody>
                  <a:tcPr marL="33835" marR="33835" marT="0" marB="0">
                    <a:lnL>
                      <a:noFill/>
                    </a:lnL>
                    <a:lnR>
                      <a:noFill/>
                    </a:lnR>
                    <a:lnT>
                      <a:noFill/>
                    </a:lnT>
                    <a:lnB>
                      <a:noFill/>
                    </a:lnB>
                    <a:solidFill>
                      <a:schemeClr val="bg1"/>
                    </a:solidFill>
                  </a:tcPr>
                </a:tc>
              </a:tr>
              <a:tr h="1159812">
                <a:tc>
                  <a:txBody>
                    <a:bodyPr/>
                    <a:lstStyle/>
                    <a:p>
                      <a:pPr marL="0" indent="0">
                        <a:lnSpc>
                          <a:spcPct val="115000"/>
                        </a:lnSpc>
                        <a:spcAft>
                          <a:spcPts val="0"/>
                        </a:spcAft>
                      </a:pPr>
                      <a:r>
                        <a:rPr lang="es-ES" sz="1000" dirty="0">
                          <a:solidFill>
                            <a:srgbClr val="000000"/>
                          </a:solidFill>
                          <a:latin typeface="Times New Roman"/>
                          <a:ea typeface="Calibri"/>
                          <a:cs typeface="Times New Roman"/>
                        </a:rPr>
                        <a:t>Habilidades de pensamiento superior</a:t>
                      </a:r>
                      <a:endParaRPr lang="es-ES" sz="1000" dirty="0">
                        <a:solidFill>
                          <a:srgbClr val="000000"/>
                        </a:solidFill>
                        <a:latin typeface="Calibri"/>
                        <a:ea typeface="Calibri"/>
                        <a:cs typeface="Times New Roman"/>
                      </a:endParaRPr>
                    </a:p>
                  </a:txBody>
                  <a:tcPr marL="33835" marR="33835"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88900" indent="0" algn="just">
                        <a:lnSpc>
                          <a:spcPct val="115000"/>
                        </a:lnSpc>
                        <a:spcAft>
                          <a:spcPts val="0"/>
                        </a:spcAft>
                      </a:pPr>
                      <a:r>
                        <a:rPr lang="es-ES" sz="1000" b="1" i="1" dirty="0">
                          <a:solidFill>
                            <a:srgbClr val="000000"/>
                          </a:solidFill>
                          <a:latin typeface="Times New Roman"/>
                          <a:ea typeface="Calibri"/>
                          <a:cs typeface="Times New Roman"/>
                        </a:rPr>
                        <a:t>Nivel VI. Sistema propio de pensamiento</a:t>
                      </a:r>
                      <a:r>
                        <a:rPr lang="es-ES" sz="1000" i="1" dirty="0">
                          <a:solidFill>
                            <a:srgbClr val="000000"/>
                          </a:solidFill>
                          <a:latin typeface="Times New Roman"/>
                          <a:ea typeface="Calibri"/>
                          <a:cs typeface="Times New Roman"/>
                        </a:rPr>
                        <a:t> </a:t>
                      </a:r>
                      <a:endParaRPr lang="es-ES" sz="1000" dirty="0">
                        <a:solidFill>
                          <a:srgbClr val="000000"/>
                        </a:solidFill>
                        <a:latin typeface="Calibri"/>
                        <a:ea typeface="Calibri"/>
                        <a:cs typeface="Times New Roman"/>
                      </a:endParaRPr>
                    </a:p>
                    <a:p>
                      <a:pPr marL="88900" indent="0" algn="just">
                        <a:lnSpc>
                          <a:spcPct val="115000"/>
                        </a:lnSpc>
                        <a:spcAft>
                          <a:spcPts val="0"/>
                        </a:spcAft>
                      </a:pPr>
                      <a:r>
                        <a:rPr lang="es-ES" sz="1000" dirty="0">
                          <a:solidFill>
                            <a:srgbClr val="000000"/>
                          </a:solidFill>
                          <a:latin typeface="Times New Roman"/>
                          <a:ea typeface="Calibri"/>
                          <a:cs typeface="Times New Roman"/>
                        </a:rPr>
                        <a:t>Tomar, decisiones, hacer hipótesis, comprobarlas, hacer propuestas, pensar propositivamente, diseñar, crear, inventar, pensar sistemáticamente, pensar epistemológicamente, pensar </a:t>
                      </a:r>
                      <a:r>
                        <a:rPr lang="es-ES" sz="1000" dirty="0" err="1">
                          <a:solidFill>
                            <a:srgbClr val="000000"/>
                          </a:solidFill>
                          <a:latin typeface="Times New Roman"/>
                          <a:ea typeface="Calibri"/>
                          <a:cs typeface="Times New Roman"/>
                        </a:rPr>
                        <a:t>morfogenéticamente</a:t>
                      </a:r>
                      <a:r>
                        <a:rPr lang="es-ES" sz="1000" dirty="0">
                          <a:solidFill>
                            <a:srgbClr val="000000"/>
                          </a:solidFill>
                          <a:latin typeface="Times New Roman"/>
                          <a:ea typeface="Calibri"/>
                          <a:cs typeface="Times New Roman"/>
                        </a:rPr>
                        <a:t>.</a:t>
                      </a:r>
                      <a:endParaRPr lang="es-ES" sz="1000" dirty="0">
                        <a:solidFill>
                          <a:srgbClr val="000000"/>
                        </a:solidFill>
                        <a:latin typeface="Calibri"/>
                        <a:ea typeface="Calibri"/>
                        <a:cs typeface="Times New Roman"/>
                      </a:endParaRPr>
                    </a:p>
                  </a:txBody>
                  <a:tcPr marL="33835" marR="33835"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88900" indent="0" algn="just">
                        <a:lnSpc>
                          <a:spcPct val="115000"/>
                        </a:lnSpc>
                        <a:spcAft>
                          <a:spcPts val="0"/>
                        </a:spcAft>
                      </a:pPr>
                      <a:r>
                        <a:rPr lang="es-ES" sz="1000" dirty="0">
                          <a:solidFill>
                            <a:srgbClr val="000000"/>
                          </a:solidFill>
                          <a:latin typeface="Times New Roman"/>
                          <a:ea typeface="Calibri"/>
                          <a:cs typeface="Times New Roman"/>
                        </a:rPr>
                        <a:t>Decidir, hacer hipótesis, comprobarlas, proponer, crear, inventar, pensar sistemáticamente (integrar las partes de un sistema), penar epistemológicamente (ver un objeto desde varias perspectivas), pensar morfológicamente (</a:t>
                      </a:r>
                      <a:r>
                        <a:rPr lang="es-ES" sz="1000" dirty="0" smtClean="0">
                          <a:solidFill>
                            <a:srgbClr val="000000"/>
                          </a:solidFill>
                          <a:latin typeface="Times New Roman"/>
                          <a:ea typeface="Calibri"/>
                          <a:cs typeface="Times New Roman"/>
                        </a:rPr>
                        <a:t>encontrar </a:t>
                      </a:r>
                      <a:r>
                        <a:rPr lang="es-ES" sz="1000" dirty="0">
                          <a:solidFill>
                            <a:srgbClr val="000000"/>
                          </a:solidFill>
                          <a:latin typeface="Times New Roman"/>
                          <a:ea typeface="Calibri"/>
                          <a:cs typeface="Times New Roman"/>
                        </a:rPr>
                        <a:t>la parte que es clave en el sistema)</a:t>
                      </a:r>
                      <a:endParaRPr lang="es-ES" sz="1000" dirty="0">
                        <a:solidFill>
                          <a:srgbClr val="000000"/>
                        </a:solidFill>
                        <a:latin typeface="Calibri"/>
                        <a:ea typeface="Calibri"/>
                        <a:cs typeface="Times New Roman"/>
                      </a:endParaRPr>
                    </a:p>
                  </a:txBody>
                  <a:tcPr marL="33835" marR="33835"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idx="4294967295"/>
          </p:nvPr>
        </p:nvSpPr>
        <p:spPr>
          <a:xfrm>
            <a:off x="642910" y="1142984"/>
            <a:ext cx="7643866" cy="3071834"/>
          </a:xfrm>
        </p:spPr>
        <p:txBody>
          <a:bodyPr>
            <a:normAutofit fontScale="90000"/>
          </a:bodyPr>
          <a:lstStyle/>
          <a:p>
            <a:pPr algn="l"/>
            <a:r>
              <a:rPr lang="es-ES" sz="2200" b="1" i="1" dirty="0" smtClean="0"/>
              <a:t>Ejemplo:</a:t>
            </a:r>
            <a:br>
              <a:rPr lang="es-ES" sz="2200" b="1" i="1" dirty="0" smtClean="0"/>
            </a:br>
            <a:r>
              <a:rPr lang="es-ES" sz="1000" b="1" i="1" dirty="0" smtClean="0"/>
              <a:t>.</a:t>
            </a:r>
            <a:r>
              <a:rPr lang="es-ES" sz="2200" dirty="0" smtClean="0"/>
              <a:t/>
            </a:r>
            <a:br>
              <a:rPr lang="es-ES" sz="2200" dirty="0" smtClean="0"/>
            </a:br>
            <a:r>
              <a:rPr lang="es-ES" sz="2200" dirty="0" smtClean="0"/>
              <a:t>Siguiendo el ejemplo anterior, la habilidad de pensamiento es: </a:t>
            </a:r>
            <a:r>
              <a:rPr lang="es-ES" sz="2200" i="1" dirty="0" smtClean="0"/>
              <a:t>Nivel IV. Uso del conocimiento </a:t>
            </a:r>
            <a:r>
              <a:rPr lang="es-ES" sz="2200" dirty="0" smtClean="0"/>
              <a:t>y el verbo a utilizar es: </a:t>
            </a:r>
            <a:r>
              <a:rPr lang="es-ES" sz="2200" i="1" dirty="0" smtClean="0"/>
              <a:t>Interpretar</a:t>
            </a:r>
            <a:r>
              <a:rPr lang="es-ES" sz="2200" dirty="0" smtClean="0"/>
              <a:t> </a:t>
            </a:r>
            <a:r>
              <a:rPr lang="es-ES" sz="2200" i="1" dirty="0" smtClean="0"/>
              <a:t>.</a:t>
            </a:r>
            <a:br>
              <a:rPr lang="es-ES" sz="2200" i="1" dirty="0" smtClean="0"/>
            </a:br>
            <a:r>
              <a:rPr lang="es-ES" sz="2200" b="1" dirty="0" smtClean="0">
                <a:solidFill>
                  <a:srgbClr val="C00000"/>
                </a:solidFill>
              </a:rPr>
              <a:t> </a:t>
            </a:r>
            <a:br>
              <a:rPr lang="es-ES" sz="2200" b="1" dirty="0" smtClean="0">
                <a:solidFill>
                  <a:srgbClr val="C00000"/>
                </a:solidFill>
              </a:rPr>
            </a:br>
            <a:r>
              <a:rPr lang="es-ES" sz="2200" b="1" dirty="0" smtClean="0">
                <a:solidFill>
                  <a:srgbClr val="C00000"/>
                </a:solidFill>
              </a:rPr>
              <a:t>Paso 3:</a:t>
            </a:r>
            <a:r>
              <a:rPr lang="es-ES" sz="2200" dirty="0" smtClean="0"/>
              <a:t/>
            </a:r>
            <a:br>
              <a:rPr lang="es-ES" sz="2200" dirty="0" smtClean="0"/>
            </a:br>
            <a:r>
              <a:rPr lang="es-ES" sz="1000" dirty="0" smtClean="0"/>
              <a:t>.</a:t>
            </a:r>
            <a:r>
              <a:rPr lang="es-ES" sz="2200" dirty="0" smtClean="0"/>
              <a:t/>
            </a:r>
            <a:br>
              <a:rPr lang="es-ES" sz="2200" dirty="0" smtClean="0"/>
            </a:br>
            <a:r>
              <a:rPr lang="es-ES" sz="2200" i="1" dirty="0" smtClean="0"/>
              <a:t>Definir el contexto en el cual se utilizarán los conocimientos y las habilidades. El contexto puede ser: personal, público, laboral, educativo, local, nacional, internacional, histórico, actual, geográfico, etc. </a:t>
            </a:r>
            <a:r>
              <a:rPr lang="es-ES" sz="2200" dirty="0" smtClean="0"/>
              <a:t/>
            </a:r>
            <a:br>
              <a:rPr lang="es-ES" sz="2200" dirty="0" smtClean="0"/>
            </a:br>
            <a:r>
              <a:rPr lang="es-ES" sz="2200" b="1" i="1" dirty="0" smtClean="0"/>
              <a:t>	</a:t>
            </a:r>
            <a:r>
              <a:rPr lang="es-ES" sz="2200" dirty="0" smtClean="0"/>
              <a:t/>
            </a:r>
            <a:br>
              <a:rPr lang="es-ES" sz="2200" dirty="0" smtClean="0"/>
            </a:br>
            <a:r>
              <a:rPr lang="es-ES" sz="2200" b="1" i="1" dirty="0" smtClean="0"/>
              <a:t>Ejemplo:</a:t>
            </a:r>
            <a:r>
              <a:rPr lang="es-ES" sz="2200" dirty="0" smtClean="0"/>
              <a:t/>
            </a:r>
            <a:br>
              <a:rPr lang="es-ES" sz="2200" dirty="0" smtClean="0"/>
            </a:br>
            <a:r>
              <a:rPr lang="es-ES" sz="2200" dirty="0" smtClean="0"/>
              <a:t>Para desarrollar esta habilidad el contexto a utilizar es:  </a:t>
            </a:r>
            <a:r>
              <a:rPr lang="es-ES" sz="2200" i="1" dirty="0" smtClean="0"/>
              <a:t>Local.</a:t>
            </a:r>
            <a:endParaRPr lang="es-ES" sz="2200" i="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3" name="Picture 3"/>
          <p:cNvPicPr>
            <a:picLocks noChangeAspect="1" noChangeArrowheads="1"/>
          </p:cNvPicPr>
          <p:nvPr/>
        </p:nvPicPr>
        <p:blipFill>
          <a:blip r:embed="rId2"/>
          <a:srcRect/>
          <a:stretch>
            <a:fillRect/>
          </a:stretch>
        </p:blipFill>
        <p:spPr bwMode="auto">
          <a:xfrm>
            <a:off x="838226" y="1142984"/>
            <a:ext cx="7448550" cy="3152775"/>
          </a:xfrm>
          <a:prstGeom prst="rect">
            <a:avLst/>
          </a:prstGeom>
          <a:noFill/>
          <a:ln w="9525">
            <a:noFill/>
            <a:miter lim="800000"/>
            <a:headEnd/>
            <a:tailEnd/>
          </a:ln>
          <a:effectLst/>
        </p:spPr>
      </p:pic>
      <p:sp>
        <p:nvSpPr>
          <p:cNvPr id="3" name="2 CuadroTexto"/>
          <p:cNvSpPr txBox="1"/>
          <p:nvPr/>
        </p:nvSpPr>
        <p:spPr>
          <a:xfrm>
            <a:off x="785786" y="571480"/>
            <a:ext cx="6786610" cy="461665"/>
          </a:xfrm>
          <a:prstGeom prst="rect">
            <a:avLst/>
          </a:prstGeom>
          <a:noFill/>
        </p:spPr>
        <p:txBody>
          <a:bodyPr wrap="square" rtlCol="0">
            <a:spAutoFit/>
          </a:bodyPr>
          <a:lstStyle/>
          <a:p>
            <a:r>
              <a:rPr lang="es-MX" sz="2400" b="1" dirty="0" smtClean="0">
                <a:solidFill>
                  <a:schemeClr val="accent2"/>
                </a:solidFill>
              </a:rPr>
              <a:t>Paso 4. Construir un reactivo pertinente.</a:t>
            </a:r>
            <a:endParaRPr lang="es-ES" sz="2400" b="1" dirty="0">
              <a:solidFill>
                <a:schemeClr val="accent2"/>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14282" y="285729"/>
            <a:ext cx="8715436" cy="1477328"/>
          </a:xfrm>
          <a:prstGeom prst="rect">
            <a:avLst/>
          </a:prstGeom>
        </p:spPr>
        <p:txBody>
          <a:bodyPr wrap="square">
            <a:spAutoFit/>
          </a:bodyPr>
          <a:lstStyle/>
          <a:p>
            <a:r>
              <a:rPr lang="es-ES" u="sng" dirty="0" smtClean="0"/>
              <a:t>Habilidades: Relaciona a la Química con otras ciencias, como las Matemáticas, la Física y la Biología, entre otras. </a:t>
            </a:r>
          </a:p>
          <a:p>
            <a:endParaRPr lang="es-ES" u="sng" dirty="0" smtClean="0"/>
          </a:p>
          <a:p>
            <a:r>
              <a:rPr lang="es-ES" dirty="0" smtClean="0"/>
              <a:t>2. Cada situación relaciona a la química con una ciencia, anota dentro del paréntesis la letra correspondiente. </a:t>
            </a:r>
          </a:p>
        </p:txBody>
      </p:sp>
      <p:graphicFrame>
        <p:nvGraphicFramePr>
          <p:cNvPr id="6" name="5 Tabla"/>
          <p:cNvGraphicFramePr>
            <a:graphicFrameLocks noGrp="1"/>
          </p:cNvGraphicFramePr>
          <p:nvPr/>
        </p:nvGraphicFramePr>
        <p:xfrm>
          <a:off x="928662" y="1928802"/>
          <a:ext cx="7273320" cy="3743275"/>
        </p:xfrm>
        <a:graphic>
          <a:graphicData uri="http://schemas.openxmlformats.org/drawingml/2006/table">
            <a:tbl>
              <a:tblPr/>
              <a:tblGrid>
                <a:gridCol w="5238245"/>
                <a:gridCol w="2035075"/>
              </a:tblGrid>
              <a:tr h="639139">
                <a:tc>
                  <a:txBody>
                    <a:bodyPr/>
                    <a:lstStyle/>
                    <a:p>
                      <a:pPr algn="just">
                        <a:lnSpc>
                          <a:spcPct val="115000"/>
                        </a:lnSpc>
                        <a:spcAft>
                          <a:spcPts val="0"/>
                        </a:spcAft>
                      </a:pPr>
                      <a:r>
                        <a:rPr lang="es-ES" sz="1600" b="1" dirty="0">
                          <a:solidFill>
                            <a:srgbClr val="FFFFFF"/>
                          </a:solidFill>
                          <a:latin typeface="Arial"/>
                          <a:ea typeface="Calibri"/>
                          <a:cs typeface="Times New Roman"/>
                        </a:rPr>
                        <a:t>Enunciado</a:t>
                      </a:r>
                      <a:endParaRPr lang="es-E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00"/>
                    </a:solidFill>
                  </a:tcPr>
                </a:tc>
                <a:tc>
                  <a:txBody>
                    <a:bodyPr/>
                    <a:lstStyle/>
                    <a:p>
                      <a:pPr algn="just">
                        <a:lnSpc>
                          <a:spcPct val="115000"/>
                        </a:lnSpc>
                        <a:spcAft>
                          <a:spcPts val="0"/>
                        </a:spcAft>
                      </a:pPr>
                      <a:r>
                        <a:rPr lang="es-ES" sz="1600" b="1" dirty="0">
                          <a:solidFill>
                            <a:srgbClr val="FFFFFF"/>
                          </a:solidFill>
                          <a:latin typeface="Arial"/>
                          <a:ea typeface="Calibri"/>
                          <a:cs typeface="Times New Roman"/>
                        </a:rPr>
                        <a:t>Ciencia</a:t>
                      </a:r>
                      <a:endParaRPr lang="es-E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00"/>
                    </a:solidFill>
                  </a:tcPr>
                </a:tc>
              </a:tr>
              <a:tr h="565722">
                <a:tc>
                  <a:txBody>
                    <a:bodyPr/>
                    <a:lstStyle/>
                    <a:p>
                      <a:pPr algn="just">
                        <a:lnSpc>
                          <a:spcPct val="115000"/>
                        </a:lnSpc>
                        <a:spcAft>
                          <a:spcPts val="0"/>
                        </a:spcAft>
                      </a:pPr>
                      <a:r>
                        <a:rPr lang="es-ES" sz="1600">
                          <a:latin typeface="Arial"/>
                          <a:ea typeface="Calibri"/>
                          <a:cs typeface="Times New Roman"/>
                        </a:rPr>
                        <a:t>1. (   ) El estado de putrefacción lo presentan todos los  seres  vivos.</a:t>
                      </a:r>
                      <a:endParaRPr lang="es-E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s-ES" sz="1600" dirty="0">
                          <a:latin typeface="Arial"/>
                          <a:ea typeface="Calibri"/>
                          <a:cs typeface="Times New Roman"/>
                        </a:rPr>
                        <a:t>a) </a:t>
                      </a:r>
                      <a:r>
                        <a:rPr lang="es-ES" sz="1600" dirty="0" err="1">
                          <a:latin typeface="Arial"/>
                          <a:ea typeface="Calibri"/>
                          <a:cs typeface="Times New Roman"/>
                        </a:rPr>
                        <a:t>Astroquímica</a:t>
                      </a:r>
                      <a:endParaRPr lang="es-E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22">
                <a:tc>
                  <a:txBody>
                    <a:bodyPr/>
                    <a:lstStyle/>
                    <a:p>
                      <a:pPr algn="just">
                        <a:lnSpc>
                          <a:spcPct val="115000"/>
                        </a:lnSpc>
                        <a:spcAft>
                          <a:spcPts val="0"/>
                        </a:spcAft>
                      </a:pPr>
                      <a:r>
                        <a:rPr lang="es-ES" sz="1600" dirty="0">
                          <a:latin typeface="Arial"/>
                          <a:ea typeface="Calibri"/>
                          <a:cs typeface="Times New Roman"/>
                        </a:rPr>
                        <a:t>2. (   )  Los superconductores a partir de una temperatura próxima al    cero absoluto su resistividad se vuelve prácticamente </a:t>
                      </a:r>
                      <a:r>
                        <a:rPr lang="es-ES" sz="1600" dirty="0" smtClean="0">
                          <a:latin typeface="Arial"/>
                          <a:ea typeface="Calibri"/>
                          <a:cs typeface="Times New Roman"/>
                        </a:rPr>
                        <a:t>nula.</a:t>
                      </a:r>
                      <a:endParaRPr lang="es-E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s-ES" sz="1600" dirty="0">
                          <a:latin typeface="Arial"/>
                          <a:ea typeface="Calibri"/>
                          <a:cs typeface="Times New Roman"/>
                        </a:rPr>
                        <a:t>b) Geoquímica</a:t>
                      </a:r>
                      <a:endParaRPr lang="es-E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22">
                <a:tc>
                  <a:txBody>
                    <a:bodyPr/>
                    <a:lstStyle/>
                    <a:p>
                      <a:pPr algn="just">
                        <a:lnSpc>
                          <a:spcPct val="115000"/>
                        </a:lnSpc>
                        <a:spcAft>
                          <a:spcPts val="0"/>
                        </a:spcAft>
                      </a:pPr>
                      <a:r>
                        <a:rPr lang="es-ES" sz="1600" dirty="0">
                          <a:latin typeface="Arial"/>
                          <a:ea typeface="Calibri"/>
                          <a:cs typeface="Times New Roman"/>
                        </a:rPr>
                        <a:t>3. (   ) En las ultimas exploraciones realizadas a </a:t>
                      </a:r>
                      <a:r>
                        <a:rPr lang="es-ES" sz="1600" dirty="0" err="1">
                          <a:latin typeface="Arial"/>
                          <a:ea typeface="Calibri"/>
                          <a:cs typeface="Times New Roman"/>
                        </a:rPr>
                        <a:t>marte</a:t>
                      </a:r>
                      <a:r>
                        <a:rPr lang="es-ES" sz="1600" dirty="0">
                          <a:latin typeface="Arial"/>
                          <a:ea typeface="Calibri"/>
                          <a:cs typeface="Times New Roman"/>
                        </a:rPr>
                        <a:t> se ha descubierto que existe agua.</a:t>
                      </a:r>
                      <a:endParaRPr lang="es-E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s-ES" sz="1600" dirty="0">
                          <a:latin typeface="Arial"/>
                          <a:ea typeface="Calibri"/>
                          <a:cs typeface="Times New Roman"/>
                        </a:rPr>
                        <a:t>c) </a:t>
                      </a:r>
                      <a:r>
                        <a:rPr lang="es-ES" sz="1600" dirty="0" smtClean="0">
                          <a:latin typeface="Arial"/>
                          <a:ea typeface="Calibri"/>
                          <a:cs typeface="Times New Roman"/>
                        </a:rPr>
                        <a:t>Bioquímica</a:t>
                      </a:r>
                      <a:endParaRPr lang="es-E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22">
                <a:tc>
                  <a:txBody>
                    <a:bodyPr/>
                    <a:lstStyle/>
                    <a:p>
                      <a:pPr algn="just">
                        <a:lnSpc>
                          <a:spcPct val="115000"/>
                        </a:lnSpc>
                        <a:spcAft>
                          <a:spcPts val="0"/>
                        </a:spcAft>
                      </a:pPr>
                      <a:r>
                        <a:rPr lang="es-ES" sz="1600" dirty="0">
                          <a:latin typeface="Arial"/>
                          <a:ea typeface="Calibri"/>
                          <a:cs typeface="Times New Roman"/>
                        </a:rPr>
                        <a:t>4. (   ) Los volcanes cuando se encuentran activos presentan emanaciones y </a:t>
                      </a:r>
                      <a:r>
                        <a:rPr lang="es-ES" sz="1600" dirty="0" smtClean="0">
                          <a:latin typeface="Arial"/>
                          <a:ea typeface="Calibri"/>
                          <a:cs typeface="Times New Roman"/>
                        </a:rPr>
                        <a:t>exhalaciones.</a:t>
                      </a:r>
                      <a:endParaRPr lang="es-E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s-ES" sz="1600" dirty="0">
                          <a:latin typeface="Arial"/>
                          <a:ea typeface="Calibri"/>
                          <a:cs typeface="Times New Roman"/>
                        </a:rPr>
                        <a:t>d) Química        ambiental</a:t>
                      </a:r>
                      <a:endParaRPr lang="es-E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22">
                <a:tc>
                  <a:txBody>
                    <a:bodyPr/>
                    <a:lstStyle/>
                    <a:p>
                      <a:pPr algn="just">
                        <a:lnSpc>
                          <a:spcPct val="115000"/>
                        </a:lnSpc>
                        <a:spcAft>
                          <a:spcPts val="0"/>
                        </a:spcAft>
                      </a:pPr>
                      <a:r>
                        <a:rPr lang="es-ES" sz="1600">
                          <a:latin typeface="Arial"/>
                          <a:ea typeface="Calibri"/>
                          <a:cs typeface="Times New Roman"/>
                        </a:rPr>
                        <a:t>5. (   ) Los constantes derrames de petróleo en el mar están destruyendo ecosistemas y especies marinas.</a:t>
                      </a:r>
                      <a:endParaRPr lang="es-E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s-ES" sz="1600" dirty="0">
                          <a:latin typeface="Arial"/>
                          <a:ea typeface="Calibri"/>
                          <a:cs typeface="Times New Roman"/>
                        </a:rPr>
                        <a:t>e) Fisicoquímica</a:t>
                      </a:r>
                      <a:endParaRPr lang="es-E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571472" y="1142984"/>
          <a:ext cx="7786744" cy="4102821"/>
        </p:xfrm>
        <a:graphic>
          <a:graphicData uri="http://schemas.openxmlformats.org/drawingml/2006/table">
            <a:tbl>
              <a:tblPr/>
              <a:tblGrid>
                <a:gridCol w="3928504"/>
                <a:gridCol w="638686"/>
                <a:gridCol w="637785"/>
                <a:gridCol w="638686"/>
                <a:gridCol w="638686"/>
                <a:gridCol w="638686"/>
                <a:gridCol w="665711"/>
              </a:tblGrid>
              <a:tr h="385765">
                <a:tc>
                  <a:txBody>
                    <a:bodyPr/>
                    <a:lstStyle/>
                    <a:p>
                      <a:pPr algn="ctr">
                        <a:lnSpc>
                          <a:spcPct val="115000"/>
                        </a:lnSpc>
                        <a:spcAft>
                          <a:spcPts val="0"/>
                        </a:spcAft>
                      </a:pPr>
                      <a:r>
                        <a:rPr lang="es-ES_tradnl" sz="1800">
                          <a:latin typeface="Arial"/>
                          <a:ea typeface="Times New Roman"/>
                          <a:cs typeface="Times New Roman"/>
                        </a:rPr>
                        <a:t>CARACTERÍSTICA DEL REACTIVO</a:t>
                      </a:r>
                      <a:endParaRPr lang="es-ES"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_tradnl" sz="1800">
                          <a:latin typeface="Arial"/>
                          <a:ea typeface="Times New Roman"/>
                          <a:cs typeface="Times New Roman"/>
                        </a:rPr>
                        <a:t>1</a:t>
                      </a:r>
                      <a:endParaRPr lang="es-ES"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_tradnl" sz="1800">
                          <a:latin typeface="Arial"/>
                          <a:ea typeface="Times New Roman"/>
                          <a:cs typeface="Times New Roman"/>
                        </a:rPr>
                        <a:t>2</a:t>
                      </a:r>
                      <a:endParaRPr lang="es-ES"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_tradnl" sz="1800">
                          <a:latin typeface="Arial"/>
                          <a:ea typeface="Times New Roman"/>
                          <a:cs typeface="Times New Roman"/>
                        </a:rPr>
                        <a:t>3</a:t>
                      </a:r>
                      <a:endParaRPr lang="es-ES"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_tradnl" sz="1800">
                          <a:latin typeface="Arial"/>
                          <a:ea typeface="Times New Roman"/>
                          <a:cs typeface="Times New Roman"/>
                        </a:rPr>
                        <a:t>4</a:t>
                      </a:r>
                      <a:endParaRPr lang="es-ES"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_tradnl" sz="1800">
                          <a:latin typeface="Arial"/>
                          <a:ea typeface="Times New Roman"/>
                          <a:cs typeface="Times New Roman"/>
                        </a:rPr>
                        <a:t>5</a:t>
                      </a:r>
                      <a:endParaRPr lang="es-ES"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_tradnl" sz="1800">
                          <a:latin typeface="Arial"/>
                          <a:ea typeface="Times New Roman"/>
                          <a:cs typeface="Times New Roman"/>
                        </a:rPr>
                        <a:t>6</a:t>
                      </a:r>
                      <a:endParaRPr lang="es-ES"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765">
                <a:tc>
                  <a:txBody>
                    <a:bodyPr/>
                    <a:lstStyle/>
                    <a:p>
                      <a:pPr>
                        <a:lnSpc>
                          <a:spcPct val="115000"/>
                        </a:lnSpc>
                        <a:spcAft>
                          <a:spcPts val="0"/>
                        </a:spcAft>
                      </a:pPr>
                      <a:r>
                        <a:rPr lang="es-ES_tradnl" sz="1800">
                          <a:latin typeface="Arial"/>
                          <a:ea typeface="Times New Roman"/>
                          <a:cs typeface="Times New Roman"/>
                        </a:rPr>
                        <a:t>¿Recurre a un conocimiento?</a:t>
                      </a:r>
                      <a:endParaRPr lang="es-E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765">
                <a:tc>
                  <a:txBody>
                    <a:bodyPr/>
                    <a:lstStyle/>
                    <a:p>
                      <a:pPr>
                        <a:lnSpc>
                          <a:spcPct val="115000"/>
                        </a:lnSpc>
                        <a:spcAft>
                          <a:spcPts val="0"/>
                        </a:spcAft>
                      </a:pPr>
                      <a:r>
                        <a:rPr lang="es-ES_tradnl" sz="1800">
                          <a:latin typeface="Arial"/>
                          <a:ea typeface="Times New Roman"/>
                          <a:cs typeface="Times New Roman"/>
                        </a:rPr>
                        <a:t>¿Se manifiesta una habilidad?</a:t>
                      </a:r>
                      <a:endParaRPr lang="es-E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765">
                <a:tc>
                  <a:txBody>
                    <a:bodyPr/>
                    <a:lstStyle/>
                    <a:p>
                      <a:pPr>
                        <a:lnSpc>
                          <a:spcPct val="115000"/>
                        </a:lnSpc>
                        <a:spcAft>
                          <a:spcPts val="0"/>
                        </a:spcAft>
                      </a:pPr>
                      <a:r>
                        <a:rPr lang="es-ES_tradnl" sz="1800">
                          <a:latin typeface="Arial"/>
                          <a:ea typeface="Times New Roman"/>
                          <a:cs typeface="Times New Roman"/>
                        </a:rPr>
                        <a:t>Dentro del currículo</a:t>
                      </a:r>
                      <a:endParaRPr lang="es-E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765">
                <a:tc>
                  <a:txBody>
                    <a:bodyPr/>
                    <a:lstStyle/>
                    <a:p>
                      <a:pPr>
                        <a:lnSpc>
                          <a:spcPct val="115000"/>
                        </a:lnSpc>
                        <a:spcAft>
                          <a:spcPts val="0"/>
                        </a:spcAft>
                      </a:pPr>
                      <a:r>
                        <a:rPr lang="es-ES_tradnl" sz="1800">
                          <a:latin typeface="Arial"/>
                          <a:ea typeface="Times New Roman"/>
                          <a:cs typeface="Times New Roman"/>
                        </a:rPr>
                        <a:t>Relevante a la “preparación para la vida”</a:t>
                      </a:r>
                      <a:endParaRPr lang="es-E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765">
                <a:tc>
                  <a:txBody>
                    <a:bodyPr/>
                    <a:lstStyle/>
                    <a:p>
                      <a:pPr>
                        <a:lnSpc>
                          <a:spcPct val="115000"/>
                        </a:lnSpc>
                        <a:spcAft>
                          <a:spcPts val="0"/>
                        </a:spcAft>
                      </a:pPr>
                      <a:r>
                        <a:rPr lang="es-ES_tradnl" sz="1800">
                          <a:latin typeface="Arial"/>
                          <a:ea typeface="Times New Roman"/>
                          <a:cs typeface="Times New Roman"/>
                        </a:rPr>
                        <a:t>Interesantes</a:t>
                      </a:r>
                      <a:endParaRPr lang="es-E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765">
                <a:tc>
                  <a:txBody>
                    <a:bodyPr/>
                    <a:lstStyle/>
                    <a:p>
                      <a:pPr>
                        <a:lnSpc>
                          <a:spcPct val="115000"/>
                        </a:lnSpc>
                        <a:spcAft>
                          <a:spcPts val="0"/>
                        </a:spcAft>
                      </a:pPr>
                      <a:r>
                        <a:rPr lang="es-ES_tradnl" sz="1800">
                          <a:latin typeface="Arial"/>
                          <a:ea typeface="Times New Roman"/>
                          <a:cs typeface="Times New Roman"/>
                        </a:rPr>
                        <a:t>Contexto real</a:t>
                      </a:r>
                      <a:endParaRPr lang="es-E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765">
                <a:tc>
                  <a:txBody>
                    <a:bodyPr/>
                    <a:lstStyle/>
                    <a:p>
                      <a:pPr>
                        <a:lnSpc>
                          <a:spcPct val="115000"/>
                        </a:lnSpc>
                        <a:spcAft>
                          <a:spcPts val="0"/>
                        </a:spcAft>
                      </a:pPr>
                      <a:r>
                        <a:rPr lang="es-ES_tradnl" sz="1800">
                          <a:latin typeface="Arial"/>
                          <a:ea typeface="Times New Roman"/>
                          <a:cs typeface="Times New Roman"/>
                        </a:rPr>
                        <a:t>Objetividad</a:t>
                      </a:r>
                      <a:endParaRPr lang="es-E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765">
                <a:tc>
                  <a:txBody>
                    <a:bodyPr/>
                    <a:lstStyle/>
                    <a:p>
                      <a:pPr>
                        <a:lnSpc>
                          <a:spcPct val="115000"/>
                        </a:lnSpc>
                        <a:spcAft>
                          <a:spcPts val="0"/>
                        </a:spcAft>
                      </a:pPr>
                      <a:r>
                        <a:rPr lang="es-ES_tradnl" sz="1800">
                          <a:latin typeface="Arial"/>
                          <a:ea typeface="Times New Roman"/>
                          <a:cs typeface="Times New Roman"/>
                        </a:rPr>
                        <a:t>Estilo</a:t>
                      </a:r>
                      <a:endParaRPr lang="es-E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765">
                <a:tc>
                  <a:txBody>
                    <a:bodyPr/>
                    <a:lstStyle/>
                    <a:p>
                      <a:pPr>
                        <a:lnSpc>
                          <a:spcPct val="115000"/>
                        </a:lnSpc>
                        <a:spcAft>
                          <a:spcPts val="0"/>
                        </a:spcAft>
                      </a:pPr>
                      <a:r>
                        <a:rPr lang="es-ES_tradnl" sz="1800">
                          <a:latin typeface="Arial"/>
                          <a:ea typeface="Times New Roman"/>
                          <a:cs typeface="Times New Roman"/>
                        </a:rPr>
                        <a:t>Pertinencia</a:t>
                      </a:r>
                      <a:endParaRPr lang="es-E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s-ES_tradnl" sz="18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3 CuadroTexto"/>
          <p:cNvSpPr txBox="1"/>
          <p:nvPr/>
        </p:nvSpPr>
        <p:spPr>
          <a:xfrm>
            <a:off x="571472" y="428604"/>
            <a:ext cx="4929222" cy="461665"/>
          </a:xfrm>
          <a:prstGeom prst="rect">
            <a:avLst/>
          </a:prstGeom>
          <a:noFill/>
        </p:spPr>
        <p:txBody>
          <a:bodyPr wrap="square" rtlCol="0">
            <a:spAutoFit/>
          </a:bodyPr>
          <a:lstStyle/>
          <a:p>
            <a:r>
              <a:rPr lang="es-MX" sz="2400" b="1" dirty="0" smtClean="0">
                <a:solidFill>
                  <a:schemeClr val="accent2"/>
                </a:solidFill>
              </a:rPr>
              <a:t>Tabla de verificación de reactivos.</a:t>
            </a:r>
            <a:endParaRPr lang="es-ES" sz="2400" b="1" dirty="0">
              <a:solidFill>
                <a:schemeClr val="accent2"/>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Actividad </a:t>
            </a:r>
            <a:endParaRPr lang="es-ES" dirty="0"/>
          </a:p>
        </p:txBody>
      </p:sp>
      <p:sp>
        <p:nvSpPr>
          <p:cNvPr id="3" name="2 Marcador de contenido"/>
          <p:cNvSpPr>
            <a:spLocks noGrp="1"/>
          </p:cNvSpPr>
          <p:nvPr>
            <p:ph idx="1"/>
          </p:nvPr>
        </p:nvSpPr>
        <p:spPr/>
        <p:txBody>
          <a:bodyPr/>
          <a:lstStyle/>
          <a:p>
            <a:r>
              <a:rPr lang="es-MX" dirty="0" smtClean="0"/>
              <a:t>Formar 5 equipos y realizar reactivos con base en las habilidades del programa de estudios (diapositiva siguiente).</a:t>
            </a:r>
          </a:p>
          <a:p>
            <a:endParaRPr lang="es-MX" dirty="0" smtClean="0"/>
          </a:p>
          <a:p>
            <a:r>
              <a:rPr lang="es-MX" dirty="0" smtClean="0"/>
              <a:t>Basarse en los contenidos del anexo 1.1 al 1.5</a:t>
            </a:r>
          </a:p>
          <a:p>
            <a:endParaRPr lang="es-MX" dirty="0" smtClean="0"/>
          </a:p>
          <a:p>
            <a:r>
              <a:rPr lang="es-MX" dirty="0" smtClean="0"/>
              <a:t>Exponer los reactivos y realizar una crítica constructiva de los reactivos realizados.</a:t>
            </a:r>
            <a:endParaRPr lang="es-E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0"/>
            <a:ext cx="8229600" cy="500042"/>
          </a:xfrm>
        </p:spPr>
        <p:txBody>
          <a:bodyPr>
            <a:normAutofit/>
          </a:bodyPr>
          <a:lstStyle/>
          <a:p>
            <a:pPr algn="l"/>
            <a:r>
              <a:rPr lang="es-MX" sz="1800" dirty="0" smtClean="0"/>
              <a:t>Habilidades para hacer reactivos</a:t>
            </a:r>
            <a:endParaRPr lang="es-ES" sz="1800" dirty="0"/>
          </a:p>
        </p:txBody>
      </p:sp>
      <p:sp>
        <p:nvSpPr>
          <p:cNvPr id="3" name="2 Marcador de contenido"/>
          <p:cNvSpPr>
            <a:spLocks noGrp="1"/>
          </p:cNvSpPr>
          <p:nvPr>
            <p:ph idx="1"/>
          </p:nvPr>
        </p:nvSpPr>
        <p:spPr>
          <a:xfrm>
            <a:off x="428596" y="571480"/>
            <a:ext cx="8229600" cy="5929354"/>
          </a:xfrm>
        </p:spPr>
        <p:txBody>
          <a:bodyPr>
            <a:normAutofit lnSpcReduction="10000"/>
          </a:bodyPr>
          <a:lstStyle/>
          <a:p>
            <a:r>
              <a:rPr lang="es-MX" sz="1800" b="1" dirty="0" smtClean="0">
                <a:solidFill>
                  <a:schemeClr val="accent2"/>
                </a:solidFill>
              </a:rPr>
              <a:t>Equipo 1</a:t>
            </a:r>
            <a:endParaRPr lang="es-ES" sz="1800" b="1" dirty="0" smtClean="0">
              <a:solidFill>
                <a:schemeClr val="accent2"/>
              </a:solidFill>
            </a:endParaRPr>
          </a:p>
          <a:p>
            <a:r>
              <a:rPr lang="es-ES" sz="1800" dirty="0" smtClean="0"/>
              <a:t>Expresa algunas aplicaciones de los cambios físicos, químicos y nucleares.</a:t>
            </a:r>
          </a:p>
          <a:p>
            <a:r>
              <a:rPr lang="es-MX" sz="1800" b="1" dirty="0" smtClean="0">
                <a:solidFill>
                  <a:schemeClr val="accent2"/>
                </a:solidFill>
              </a:rPr>
              <a:t>Equipo 2</a:t>
            </a:r>
            <a:endParaRPr lang="es-ES" sz="1800" b="1" dirty="0" smtClean="0">
              <a:solidFill>
                <a:schemeClr val="accent2"/>
              </a:solidFill>
            </a:endParaRPr>
          </a:p>
          <a:p>
            <a:r>
              <a:rPr lang="es-ES" sz="1800" dirty="0" smtClean="0"/>
              <a:t>Distingue entre las fuentes de energías limpias y las contaminantes.</a:t>
            </a:r>
          </a:p>
          <a:p>
            <a:r>
              <a:rPr lang="es-ES" sz="1800" dirty="0" smtClean="0"/>
              <a:t>Argumenta la importancia que tienen las energías limpias en el cuidado del medio ambiente.</a:t>
            </a:r>
          </a:p>
          <a:p>
            <a:r>
              <a:rPr lang="es-MX" sz="1800" b="1" dirty="0" smtClean="0">
                <a:solidFill>
                  <a:schemeClr val="accent2"/>
                </a:solidFill>
              </a:rPr>
              <a:t>Equipo 3</a:t>
            </a:r>
          </a:p>
          <a:p>
            <a:r>
              <a:rPr lang="es-ES" sz="1800" dirty="0" smtClean="0"/>
              <a:t>Expresa la importancia que tiene la</a:t>
            </a:r>
          </a:p>
          <a:p>
            <a:r>
              <a:rPr lang="es-ES" sz="1800" dirty="0" smtClean="0"/>
              <a:t>Química, ubicando las aplicaciones de ésta en sus actividades cotidianas.</a:t>
            </a:r>
          </a:p>
          <a:p>
            <a:r>
              <a:rPr lang="es-ES" sz="1800" dirty="0" smtClean="0"/>
              <a:t>Relaciona a la Química con otras ciencias, como las Matemáticas, la Física y la Biología, entre otras.</a:t>
            </a:r>
          </a:p>
          <a:p>
            <a:r>
              <a:rPr lang="es-MX" sz="1800" b="1" dirty="0" smtClean="0">
                <a:solidFill>
                  <a:schemeClr val="accent2"/>
                </a:solidFill>
              </a:rPr>
              <a:t>Equipo 4</a:t>
            </a:r>
          </a:p>
          <a:p>
            <a:r>
              <a:rPr lang="es-ES" sz="1800" dirty="0" smtClean="0"/>
              <a:t>Describe las aportaciones al modelo atómico actual realizadas por Dalton, </a:t>
            </a:r>
            <a:r>
              <a:rPr lang="es-ES" sz="1800" dirty="0" err="1" smtClean="0"/>
              <a:t>Thomson</a:t>
            </a:r>
            <a:r>
              <a:rPr lang="es-ES" sz="1800" dirty="0" smtClean="0"/>
              <a:t>, </a:t>
            </a:r>
            <a:r>
              <a:rPr lang="es-ES" sz="1800" dirty="0" err="1" smtClean="0"/>
              <a:t>Rutherford</a:t>
            </a:r>
            <a:r>
              <a:rPr lang="es-ES" sz="1800" dirty="0" smtClean="0"/>
              <a:t>, </a:t>
            </a:r>
            <a:r>
              <a:rPr lang="es-ES" sz="1800" dirty="0" err="1" smtClean="0"/>
              <a:t>Chadwick</a:t>
            </a:r>
            <a:r>
              <a:rPr lang="es-ES" sz="1800" dirty="0" smtClean="0"/>
              <a:t>, </a:t>
            </a:r>
            <a:r>
              <a:rPr lang="es-ES" sz="1800" dirty="0" err="1" smtClean="0"/>
              <a:t>Goldstein</a:t>
            </a:r>
            <a:r>
              <a:rPr lang="es-ES" sz="1800" dirty="0" smtClean="0"/>
              <a:t>, </a:t>
            </a:r>
            <a:r>
              <a:rPr lang="es-ES" sz="1800" dirty="0" err="1" smtClean="0"/>
              <a:t>Bohr</a:t>
            </a:r>
            <a:r>
              <a:rPr lang="es-ES" sz="1800" dirty="0" smtClean="0"/>
              <a:t>, </a:t>
            </a:r>
            <a:r>
              <a:rPr lang="es-ES" sz="1800" dirty="0" err="1" smtClean="0"/>
              <a:t>Sommerfeld</a:t>
            </a:r>
            <a:r>
              <a:rPr lang="es-ES" sz="1800" dirty="0" smtClean="0"/>
              <a:t> y </a:t>
            </a:r>
            <a:r>
              <a:rPr lang="es-ES" sz="1800" dirty="0" err="1" smtClean="0"/>
              <a:t>Dirac-Jordan</a:t>
            </a:r>
            <a:r>
              <a:rPr lang="es-ES" sz="1800" dirty="0" smtClean="0"/>
              <a:t>. (Queda en lo conceptual)</a:t>
            </a:r>
          </a:p>
          <a:p>
            <a:r>
              <a:rPr lang="es-MX" sz="1800" b="1" dirty="0" smtClean="0">
                <a:solidFill>
                  <a:schemeClr val="accent2"/>
                </a:solidFill>
              </a:rPr>
              <a:t>Equipo 5</a:t>
            </a:r>
          </a:p>
          <a:p>
            <a:r>
              <a:rPr lang="es-ES" sz="1800" dirty="0" smtClean="0"/>
              <a:t>Desarrolla e interpreta configuraciones electrónicas considerando los números cuánticos y los electrones de valencia de los elementos, relacionándolos con las características de los mismos.</a:t>
            </a:r>
          </a:p>
          <a:p>
            <a:endParaRPr lang="es-ES" sz="1800" dirty="0" smtClean="0"/>
          </a:p>
          <a:p>
            <a:endParaRPr lang="es-ES" sz="1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Características ENLACE 2010</a:t>
            </a:r>
            <a:endParaRPr lang="es-ES" dirty="0"/>
          </a:p>
        </p:txBody>
      </p:sp>
      <p:sp>
        <p:nvSpPr>
          <p:cNvPr id="5" name="4 Marcador de contenido"/>
          <p:cNvSpPr>
            <a:spLocks noGrp="1"/>
          </p:cNvSpPr>
          <p:nvPr>
            <p:ph idx="1"/>
          </p:nvPr>
        </p:nvSpPr>
        <p:spPr>
          <a:xfrm>
            <a:off x="428596" y="1428736"/>
            <a:ext cx="8229600" cy="4525963"/>
          </a:xfrm>
        </p:spPr>
        <p:txBody>
          <a:bodyPr>
            <a:normAutofit fontScale="92500"/>
          </a:bodyPr>
          <a:lstStyle/>
          <a:p>
            <a:r>
              <a:rPr lang="es-MX" dirty="0" smtClean="0"/>
              <a:t>Se aplica a estudiantes de quinto semestre.</a:t>
            </a:r>
          </a:p>
          <a:p>
            <a:r>
              <a:rPr lang="es-MX" dirty="0" smtClean="0"/>
              <a:t>Se aplicará a los 4 campos de conocimiento.</a:t>
            </a:r>
          </a:p>
          <a:p>
            <a:r>
              <a:rPr lang="es-MX" dirty="0" smtClean="0"/>
              <a:t>2  días de aplicación.</a:t>
            </a:r>
          </a:p>
          <a:p>
            <a:r>
              <a:rPr lang="es-MX" dirty="0" smtClean="0"/>
              <a:t>Instrumento de evaluación y cuestionario de contexto.</a:t>
            </a:r>
          </a:p>
          <a:p>
            <a:r>
              <a:rPr lang="es-MX" dirty="0" smtClean="0"/>
              <a:t>El examen debe ser aplicado en tiempo y forma.</a:t>
            </a:r>
          </a:p>
          <a:p>
            <a:r>
              <a:rPr lang="es-MX" dirty="0" smtClean="0"/>
              <a:t>Se exhorta a practicar la resolución de reactivos diariamente.</a:t>
            </a:r>
            <a:endParaRPr lang="es-E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Pautas a seguir en resolución de problemas (Pág. 14)</a:t>
            </a:r>
            <a:endParaRPr lang="es-ES" dirty="0"/>
          </a:p>
        </p:txBody>
      </p:sp>
      <p:sp>
        <p:nvSpPr>
          <p:cNvPr id="3" name="2 Marcador de contenido"/>
          <p:cNvSpPr>
            <a:spLocks noGrp="1"/>
          </p:cNvSpPr>
          <p:nvPr>
            <p:ph idx="1"/>
          </p:nvPr>
        </p:nvSpPr>
        <p:spPr>
          <a:xfrm>
            <a:off x="500034" y="2214554"/>
            <a:ext cx="8229600" cy="2400304"/>
          </a:xfrm>
        </p:spPr>
        <p:txBody>
          <a:bodyPr/>
          <a:lstStyle/>
          <a:p>
            <a:r>
              <a:rPr lang="es-ES" b="1" dirty="0" smtClean="0"/>
              <a:t>1. COMPRENDER EL PROBLEMA</a:t>
            </a:r>
            <a:r>
              <a:rPr lang="es-ES" dirty="0" smtClean="0"/>
              <a:t>. </a:t>
            </a:r>
          </a:p>
          <a:p>
            <a:r>
              <a:rPr lang="es-ES" b="1" dirty="0" smtClean="0"/>
              <a:t>2. TRAZAR UN PLAN PARA RESOLVERLO</a:t>
            </a:r>
            <a:r>
              <a:rPr lang="es-ES" dirty="0" smtClean="0"/>
              <a:t>. </a:t>
            </a:r>
          </a:p>
          <a:p>
            <a:r>
              <a:rPr lang="es-ES" b="1" dirty="0" smtClean="0"/>
              <a:t>3. PONER EN PRÁCTICA EL PLAN</a:t>
            </a:r>
            <a:r>
              <a:rPr lang="es-ES" dirty="0" smtClean="0"/>
              <a:t>. </a:t>
            </a:r>
          </a:p>
          <a:p>
            <a:r>
              <a:rPr lang="es-ES" b="1" dirty="0" smtClean="0"/>
              <a:t>4. COMPROBAR LOS RESULTADOS</a:t>
            </a:r>
            <a:r>
              <a:rPr lang="es-ES" dirty="0" smtClean="0"/>
              <a:t>. </a:t>
            </a:r>
          </a:p>
          <a:p>
            <a:pPr>
              <a:buNone/>
            </a:pPr>
            <a:endParaRPr lang="es-E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34" y="642918"/>
            <a:ext cx="8229600" cy="4525963"/>
          </a:xfrm>
        </p:spPr>
        <p:txBody>
          <a:bodyPr>
            <a:normAutofit fontScale="55000" lnSpcReduction="20000"/>
          </a:bodyPr>
          <a:lstStyle/>
          <a:p>
            <a:r>
              <a:rPr lang="es-ES" dirty="0" smtClean="0"/>
              <a:t>1. (    ) Se encuentra que un mol de un compuesto orgánico reacciona con ½ mol de oxigeno, dando lugar a un ácido ¿A qué clase de compuesto pertenece el material de partida?</a:t>
            </a:r>
          </a:p>
          <a:p>
            <a:r>
              <a:rPr lang="es-ES" dirty="0" smtClean="0"/>
              <a:t>a) Aldehído </a:t>
            </a:r>
          </a:p>
          <a:p>
            <a:r>
              <a:rPr lang="es-ES" dirty="0" smtClean="0"/>
              <a:t>b) Alcohol </a:t>
            </a:r>
          </a:p>
          <a:p>
            <a:r>
              <a:rPr lang="es-ES" dirty="0" smtClean="0"/>
              <a:t>c) Éter </a:t>
            </a:r>
          </a:p>
          <a:p>
            <a:r>
              <a:rPr lang="es-ES" dirty="0" smtClean="0"/>
              <a:t>d) Cetona</a:t>
            </a:r>
          </a:p>
          <a:p>
            <a:r>
              <a:rPr lang="es-ES" dirty="0" smtClean="0"/>
              <a:t>e) Amina</a:t>
            </a:r>
          </a:p>
          <a:p>
            <a:r>
              <a:rPr lang="es-ES" dirty="0" smtClean="0"/>
              <a:t> </a:t>
            </a:r>
          </a:p>
          <a:p>
            <a:r>
              <a:rPr lang="es-ES" dirty="0" smtClean="0"/>
              <a:t> </a:t>
            </a:r>
          </a:p>
          <a:p>
            <a:r>
              <a:rPr lang="es-ES" b="1" dirty="0" smtClean="0"/>
              <a:t>2. (    ) </a:t>
            </a:r>
            <a:r>
              <a:rPr lang="es-ES" dirty="0" smtClean="0"/>
              <a:t>Indica cual de las siguientes sustancias es un elemento:</a:t>
            </a:r>
          </a:p>
          <a:p>
            <a:r>
              <a:rPr lang="es-ES" b="1" dirty="0" smtClean="0"/>
              <a:t>a) </a:t>
            </a:r>
            <a:r>
              <a:rPr lang="es-ES" dirty="0" smtClean="0"/>
              <a:t>agua </a:t>
            </a:r>
          </a:p>
          <a:p>
            <a:r>
              <a:rPr lang="es-ES" b="1" dirty="0" smtClean="0"/>
              <a:t>b) </a:t>
            </a:r>
            <a:r>
              <a:rPr lang="es-ES" dirty="0" smtClean="0"/>
              <a:t>aire </a:t>
            </a:r>
          </a:p>
          <a:p>
            <a:r>
              <a:rPr lang="es-ES" b="1" dirty="0" smtClean="0"/>
              <a:t>c) </a:t>
            </a:r>
            <a:r>
              <a:rPr lang="es-ES" dirty="0" smtClean="0"/>
              <a:t>hielo seco </a:t>
            </a:r>
          </a:p>
          <a:p>
            <a:r>
              <a:rPr lang="es-ES" b="1" dirty="0" smtClean="0"/>
              <a:t>d) </a:t>
            </a:r>
            <a:r>
              <a:rPr lang="es-ES" dirty="0" smtClean="0"/>
              <a:t>azúcar </a:t>
            </a:r>
          </a:p>
          <a:p>
            <a:r>
              <a:rPr lang="es-ES" b="1" dirty="0" smtClean="0"/>
              <a:t>e) </a:t>
            </a:r>
            <a:r>
              <a:rPr lang="es-ES" dirty="0" smtClean="0"/>
              <a:t>oxígeno</a:t>
            </a:r>
          </a:p>
          <a:p>
            <a:endParaRPr lang="es-ES" dirty="0"/>
          </a:p>
        </p:txBody>
      </p:sp>
      <p:sp>
        <p:nvSpPr>
          <p:cNvPr id="5" name="4 Rectángulo"/>
          <p:cNvSpPr/>
          <p:nvPr/>
        </p:nvSpPr>
        <p:spPr>
          <a:xfrm>
            <a:off x="4857752" y="1714488"/>
            <a:ext cx="1139223" cy="369332"/>
          </a:xfrm>
          <a:prstGeom prst="rect">
            <a:avLst/>
          </a:prstGeom>
        </p:spPr>
        <p:txBody>
          <a:bodyPr wrap="none">
            <a:spAutoFit/>
          </a:bodyPr>
          <a:lstStyle/>
          <a:p>
            <a:r>
              <a:rPr lang="es-MX" dirty="0" smtClean="0"/>
              <a:t>Identificar</a:t>
            </a:r>
          </a:p>
        </p:txBody>
      </p:sp>
      <p:sp>
        <p:nvSpPr>
          <p:cNvPr id="6" name="5 Rectángulo"/>
          <p:cNvSpPr/>
          <p:nvPr/>
        </p:nvSpPr>
        <p:spPr>
          <a:xfrm>
            <a:off x="4929190" y="4500570"/>
            <a:ext cx="1139223" cy="369332"/>
          </a:xfrm>
          <a:prstGeom prst="rect">
            <a:avLst/>
          </a:prstGeom>
        </p:spPr>
        <p:txBody>
          <a:bodyPr wrap="none">
            <a:spAutoFit/>
          </a:bodyPr>
          <a:lstStyle/>
          <a:p>
            <a:r>
              <a:rPr lang="es-MX" dirty="0" smtClean="0"/>
              <a:t>Identificar</a:t>
            </a:r>
            <a:endParaRPr lang="es-E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34" y="571480"/>
            <a:ext cx="8229600" cy="5000660"/>
          </a:xfrm>
        </p:spPr>
        <p:txBody>
          <a:bodyPr>
            <a:normAutofit fontScale="62500" lnSpcReduction="20000"/>
          </a:bodyPr>
          <a:lstStyle/>
          <a:p>
            <a:r>
              <a:rPr lang="es-ES" b="1" dirty="0" smtClean="0"/>
              <a:t>3. (    ) </a:t>
            </a:r>
            <a:r>
              <a:rPr lang="es-ES" dirty="0" smtClean="0"/>
              <a:t>Indica cuál de las siguientes sustancias es un ejemplo de un compuesto químico:</a:t>
            </a:r>
          </a:p>
          <a:p>
            <a:r>
              <a:rPr lang="en-US" b="1" dirty="0" smtClean="0"/>
              <a:t>a) </a:t>
            </a:r>
            <a:r>
              <a:rPr lang="en-US" dirty="0" smtClean="0"/>
              <a:t>H(g) </a:t>
            </a:r>
            <a:endParaRPr lang="es-ES" dirty="0" smtClean="0"/>
          </a:p>
          <a:p>
            <a:r>
              <a:rPr lang="en-US" b="1" dirty="0" smtClean="0"/>
              <a:t>b) </a:t>
            </a:r>
            <a:r>
              <a:rPr lang="en-US" dirty="0" smtClean="0"/>
              <a:t>Br(ℓ) </a:t>
            </a:r>
            <a:endParaRPr lang="es-ES" dirty="0" smtClean="0"/>
          </a:p>
          <a:p>
            <a:r>
              <a:rPr lang="en-US" b="1" dirty="0" smtClean="0"/>
              <a:t>c) </a:t>
            </a:r>
            <a:r>
              <a:rPr lang="en-US" dirty="0" smtClean="0"/>
              <a:t>Fe(s) </a:t>
            </a:r>
            <a:endParaRPr lang="es-ES" dirty="0" smtClean="0"/>
          </a:p>
          <a:p>
            <a:r>
              <a:rPr lang="es-ES" b="1" dirty="0" smtClean="0"/>
              <a:t>d) </a:t>
            </a:r>
            <a:r>
              <a:rPr lang="es-ES" dirty="0" smtClean="0"/>
              <a:t>CO(g) </a:t>
            </a:r>
          </a:p>
          <a:p>
            <a:r>
              <a:rPr lang="es-ES" b="1" dirty="0" smtClean="0"/>
              <a:t>e) </a:t>
            </a:r>
            <a:r>
              <a:rPr lang="es-ES" dirty="0" smtClean="0"/>
              <a:t>Cl(g)</a:t>
            </a:r>
          </a:p>
          <a:p>
            <a:endParaRPr lang="es-ES" dirty="0" smtClean="0"/>
          </a:p>
          <a:p>
            <a:r>
              <a:rPr lang="es-ES" b="1" dirty="0" smtClean="0"/>
              <a:t>4. (    ) </a:t>
            </a:r>
            <a:r>
              <a:rPr lang="es-ES" dirty="0" smtClean="0"/>
              <a:t>La diferencia que existe entre la sal FeCl</a:t>
            </a:r>
            <a:r>
              <a:rPr lang="es-ES" baseline="-25000" dirty="0" smtClean="0"/>
              <a:t>3</a:t>
            </a:r>
            <a:r>
              <a:rPr lang="es-ES" dirty="0" smtClean="0"/>
              <a:t> y FeCl</a:t>
            </a:r>
            <a:r>
              <a:rPr lang="es-ES" baseline="-25000" dirty="0" smtClean="0"/>
              <a:t>2</a:t>
            </a:r>
            <a:r>
              <a:rPr lang="es-ES" dirty="0" smtClean="0"/>
              <a:t> es que:</a:t>
            </a:r>
          </a:p>
          <a:p>
            <a:r>
              <a:rPr lang="es-ES" b="1" dirty="0" smtClean="0"/>
              <a:t>a) </a:t>
            </a:r>
            <a:r>
              <a:rPr lang="es-ES" dirty="0" smtClean="0"/>
              <a:t>Los átomos de hierro tienen diferente número de electrones</a:t>
            </a:r>
          </a:p>
          <a:p>
            <a:r>
              <a:rPr lang="es-ES" b="1" dirty="0" smtClean="0"/>
              <a:t>b) </a:t>
            </a:r>
            <a:r>
              <a:rPr lang="es-ES" dirty="0" smtClean="0"/>
              <a:t>El número de neutrones en los átomos de hierro no es igual</a:t>
            </a:r>
          </a:p>
          <a:p>
            <a:r>
              <a:rPr lang="es-ES" b="1" dirty="0" smtClean="0"/>
              <a:t>c) </a:t>
            </a:r>
            <a:r>
              <a:rPr lang="es-ES" dirty="0" smtClean="0"/>
              <a:t>La masa de los átomos de cloro en cada una de las sales es distinta</a:t>
            </a:r>
          </a:p>
          <a:p>
            <a:r>
              <a:rPr lang="es-ES" b="1" dirty="0" smtClean="0"/>
              <a:t>d) </a:t>
            </a:r>
            <a:r>
              <a:rPr lang="es-ES" dirty="0" smtClean="0"/>
              <a:t>El número de protones en los átomos de hierro es diferente</a:t>
            </a:r>
          </a:p>
          <a:p>
            <a:r>
              <a:rPr lang="es-ES" b="1" dirty="0" smtClean="0"/>
              <a:t>e) </a:t>
            </a:r>
            <a:r>
              <a:rPr lang="es-ES" dirty="0" smtClean="0"/>
              <a:t>En una de las sales los átomos de cloro tienen diferente estado de oxidación</a:t>
            </a:r>
          </a:p>
          <a:p>
            <a:r>
              <a:rPr lang="es-ES" dirty="0" smtClean="0"/>
              <a:t> </a:t>
            </a:r>
          </a:p>
          <a:p>
            <a:endParaRPr lang="es-ES" dirty="0"/>
          </a:p>
        </p:txBody>
      </p:sp>
      <p:sp>
        <p:nvSpPr>
          <p:cNvPr id="6" name="5 Rectángulo"/>
          <p:cNvSpPr/>
          <p:nvPr/>
        </p:nvSpPr>
        <p:spPr>
          <a:xfrm>
            <a:off x="4643438" y="1714488"/>
            <a:ext cx="1139223" cy="369332"/>
          </a:xfrm>
          <a:prstGeom prst="rect">
            <a:avLst/>
          </a:prstGeom>
        </p:spPr>
        <p:txBody>
          <a:bodyPr wrap="none">
            <a:spAutoFit/>
          </a:bodyPr>
          <a:lstStyle/>
          <a:p>
            <a:r>
              <a:rPr lang="es-MX" dirty="0" smtClean="0"/>
              <a:t>Identificar</a:t>
            </a:r>
            <a:endParaRPr lang="es-ES" dirty="0"/>
          </a:p>
        </p:txBody>
      </p:sp>
      <p:sp>
        <p:nvSpPr>
          <p:cNvPr id="7" name="6 Rectángulo"/>
          <p:cNvSpPr/>
          <p:nvPr/>
        </p:nvSpPr>
        <p:spPr>
          <a:xfrm>
            <a:off x="4857752" y="5072074"/>
            <a:ext cx="1229760" cy="369332"/>
          </a:xfrm>
          <a:prstGeom prst="rect">
            <a:avLst/>
          </a:prstGeom>
        </p:spPr>
        <p:txBody>
          <a:bodyPr wrap="none">
            <a:spAutoFit/>
          </a:bodyPr>
          <a:lstStyle/>
          <a:p>
            <a:r>
              <a:rPr lang="es-MX" dirty="0" smtClean="0"/>
              <a:t>Argumenta</a:t>
            </a:r>
            <a:endParaRPr lang="es-E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642918"/>
            <a:ext cx="8229600" cy="4929222"/>
          </a:xfrm>
        </p:spPr>
        <p:txBody>
          <a:bodyPr>
            <a:normAutofit fontScale="62500" lnSpcReduction="20000"/>
          </a:bodyPr>
          <a:lstStyle/>
          <a:p>
            <a:r>
              <a:rPr lang="es-ES" b="1" dirty="0" smtClean="0"/>
              <a:t>5. (    ) </a:t>
            </a:r>
            <a:r>
              <a:rPr lang="es-ES" dirty="0" smtClean="0"/>
              <a:t>De los siguientes compuestos señala el de mayor masa molar:</a:t>
            </a:r>
          </a:p>
          <a:p>
            <a:r>
              <a:rPr lang="es-ES" b="1" dirty="0" smtClean="0"/>
              <a:t>a) </a:t>
            </a:r>
            <a:r>
              <a:rPr lang="es-ES" dirty="0" smtClean="0"/>
              <a:t>Ácido sulfhídrico </a:t>
            </a:r>
          </a:p>
          <a:p>
            <a:r>
              <a:rPr lang="es-ES" b="1" dirty="0" smtClean="0"/>
              <a:t>b) </a:t>
            </a:r>
            <a:r>
              <a:rPr lang="es-ES" dirty="0" smtClean="0"/>
              <a:t>Amoniaco </a:t>
            </a:r>
          </a:p>
          <a:p>
            <a:r>
              <a:rPr lang="es-ES" b="1" dirty="0" smtClean="0"/>
              <a:t>c) </a:t>
            </a:r>
            <a:r>
              <a:rPr lang="es-ES" dirty="0" smtClean="0"/>
              <a:t>Carburo de silicio </a:t>
            </a:r>
          </a:p>
          <a:p>
            <a:r>
              <a:rPr lang="es-ES" b="1" dirty="0" smtClean="0"/>
              <a:t>d) </a:t>
            </a:r>
            <a:r>
              <a:rPr lang="es-ES" dirty="0" smtClean="0"/>
              <a:t>Dióxido de azufre </a:t>
            </a:r>
          </a:p>
          <a:p>
            <a:r>
              <a:rPr lang="es-ES" b="1" dirty="0" smtClean="0"/>
              <a:t>e) </a:t>
            </a:r>
            <a:r>
              <a:rPr lang="es-ES" dirty="0" smtClean="0"/>
              <a:t>Ácido fosfórico</a:t>
            </a:r>
          </a:p>
          <a:p>
            <a:r>
              <a:rPr lang="es-ES" dirty="0" smtClean="0"/>
              <a:t> </a:t>
            </a:r>
          </a:p>
          <a:p>
            <a:r>
              <a:rPr lang="es-ES" dirty="0" smtClean="0"/>
              <a:t> </a:t>
            </a:r>
          </a:p>
          <a:p>
            <a:r>
              <a:rPr lang="es-ES" b="1" dirty="0" smtClean="0"/>
              <a:t>6. (    ) </a:t>
            </a:r>
            <a:r>
              <a:rPr lang="es-ES" dirty="0" smtClean="0"/>
              <a:t>¿Cuál de los siguientes átomos tiene el mayor número de neutrones en el núcleo?</a:t>
            </a:r>
          </a:p>
          <a:p>
            <a:r>
              <a:rPr lang="es-ES" dirty="0" smtClean="0"/>
              <a:t>a) </a:t>
            </a:r>
          </a:p>
          <a:p>
            <a:r>
              <a:rPr lang="es-ES" dirty="0" smtClean="0"/>
              <a:t>b) </a:t>
            </a:r>
          </a:p>
          <a:p>
            <a:r>
              <a:rPr lang="es-ES" dirty="0" smtClean="0"/>
              <a:t>c) </a:t>
            </a:r>
          </a:p>
          <a:p>
            <a:r>
              <a:rPr lang="es-ES" dirty="0" smtClean="0"/>
              <a:t>d) </a:t>
            </a:r>
          </a:p>
          <a:p>
            <a:r>
              <a:rPr lang="es-ES" dirty="0" smtClean="0"/>
              <a:t>e) </a:t>
            </a:r>
          </a:p>
          <a:p>
            <a:endParaRPr lang="es-ES" dirty="0"/>
          </a:p>
        </p:txBody>
      </p:sp>
      <p:pic>
        <p:nvPicPr>
          <p:cNvPr id="4" name="3 Imagen"/>
          <p:cNvPicPr/>
          <p:nvPr/>
        </p:nvPicPr>
        <p:blipFill>
          <a:blip r:embed="rId2"/>
          <a:srcRect/>
          <a:stretch>
            <a:fillRect/>
          </a:stretch>
        </p:blipFill>
        <p:spPr bwMode="auto">
          <a:xfrm>
            <a:off x="1142976" y="3643314"/>
            <a:ext cx="356235" cy="285115"/>
          </a:xfrm>
          <a:prstGeom prst="rect">
            <a:avLst/>
          </a:prstGeom>
          <a:noFill/>
          <a:ln w="9525">
            <a:noFill/>
            <a:miter lim="800000"/>
            <a:headEnd/>
            <a:tailEnd/>
          </a:ln>
        </p:spPr>
      </p:pic>
      <p:pic>
        <p:nvPicPr>
          <p:cNvPr id="5" name="4 Imagen"/>
          <p:cNvPicPr/>
          <p:nvPr/>
        </p:nvPicPr>
        <p:blipFill>
          <a:blip r:embed="rId3"/>
          <a:srcRect/>
          <a:stretch>
            <a:fillRect/>
          </a:stretch>
        </p:blipFill>
        <p:spPr bwMode="auto">
          <a:xfrm>
            <a:off x="1142976" y="4000504"/>
            <a:ext cx="379730" cy="260985"/>
          </a:xfrm>
          <a:prstGeom prst="rect">
            <a:avLst/>
          </a:prstGeom>
          <a:noFill/>
          <a:ln w="9525">
            <a:noFill/>
            <a:miter lim="800000"/>
            <a:headEnd/>
            <a:tailEnd/>
          </a:ln>
        </p:spPr>
      </p:pic>
      <p:pic>
        <p:nvPicPr>
          <p:cNvPr id="6" name="5 Imagen"/>
          <p:cNvPicPr/>
          <p:nvPr/>
        </p:nvPicPr>
        <p:blipFill>
          <a:blip r:embed="rId4"/>
          <a:srcRect/>
          <a:stretch>
            <a:fillRect/>
          </a:stretch>
        </p:blipFill>
        <p:spPr bwMode="auto">
          <a:xfrm>
            <a:off x="1142976" y="4286256"/>
            <a:ext cx="356235" cy="260985"/>
          </a:xfrm>
          <a:prstGeom prst="rect">
            <a:avLst/>
          </a:prstGeom>
          <a:noFill/>
          <a:ln w="9525">
            <a:noFill/>
            <a:miter lim="800000"/>
            <a:headEnd/>
            <a:tailEnd/>
          </a:ln>
        </p:spPr>
      </p:pic>
      <p:pic>
        <p:nvPicPr>
          <p:cNvPr id="7" name="6 Imagen"/>
          <p:cNvPicPr/>
          <p:nvPr/>
        </p:nvPicPr>
        <p:blipFill>
          <a:blip r:embed="rId5"/>
          <a:srcRect/>
          <a:stretch>
            <a:fillRect/>
          </a:stretch>
        </p:blipFill>
        <p:spPr bwMode="auto">
          <a:xfrm>
            <a:off x="1142976" y="4572008"/>
            <a:ext cx="356235" cy="273050"/>
          </a:xfrm>
          <a:prstGeom prst="rect">
            <a:avLst/>
          </a:prstGeom>
          <a:noFill/>
          <a:ln w="9525">
            <a:noFill/>
            <a:miter lim="800000"/>
            <a:headEnd/>
            <a:tailEnd/>
          </a:ln>
        </p:spPr>
      </p:pic>
      <p:pic>
        <p:nvPicPr>
          <p:cNvPr id="8" name="7 Imagen"/>
          <p:cNvPicPr/>
          <p:nvPr/>
        </p:nvPicPr>
        <p:blipFill>
          <a:blip r:embed="rId6"/>
          <a:srcRect/>
          <a:stretch>
            <a:fillRect/>
          </a:stretch>
        </p:blipFill>
        <p:spPr bwMode="auto">
          <a:xfrm>
            <a:off x="1142976" y="4929198"/>
            <a:ext cx="344170" cy="260985"/>
          </a:xfrm>
          <a:prstGeom prst="rect">
            <a:avLst/>
          </a:prstGeom>
          <a:noFill/>
          <a:ln w="9525">
            <a:noFill/>
            <a:miter lim="800000"/>
            <a:headEnd/>
            <a:tailEnd/>
          </a:ln>
        </p:spPr>
      </p:pic>
      <p:sp>
        <p:nvSpPr>
          <p:cNvPr id="10" name="9 Rectángulo"/>
          <p:cNvSpPr/>
          <p:nvPr/>
        </p:nvSpPr>
        <p:spPr>
          <a:xfrm>
            <a:off x="4572000" y="4286256"/>
            <a:ext cx="854721" cy="369332"/>
          </a:xfrm>
          <a:prstGeom prst="rect">
            <a:avLst/>
          </a:prstGeom>
        </p:spPr>
        <p:txBody>
          <a:bodyPr wrap="none">
            <a:spAutoFit/>
          </a:bodyPr>
          <a:lstStyle/>
          <a:p>
            <a:r>
              <a:rPr lang="es-MX" dirty="0" smtClean="0"/>
              <a:t>Calcula</a:t>
            </a:r>
            <a:endParaRPr lang="es-ES" dirty="0"/>
          </a:p>
        </p:txBody>
      </p:sp>
      <p:sp>
        <p:nvSpPr>
          <p:cNvPr id="11" name="10 Rectángulo"/>
          <p:cNvSpPr/>
          <p:nvPr/>
        </p:nvSpPr>
        <p:spPr>
          <a:xfrm>
            <a:off x="4643438" y="1500174"/>
            <a:ext cx="854721" cy="369332"/>
          </a:xfrm>
          <a:prstGeom prst="rect">
            <a:avLst/>
          </a:prstGeom>
        </p:spPr>
        <p:txBody>
          <a:bodyPr wrap="none">
            <a:spAutoFit/>
          </a:bodyPr>
          <a:lstStyle/>
          <a:p>
            <a:r>
              <a:rPr lang="es-MX" dirty="0" smtClean="0"/>
              <a:t>Calcula</a:t>
            </a:r>
            <a:endParaRPr lang="es-E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428604"/>
            <a:ext cx="8229600" cy="5143536"/>
          </a:xfrm>
        </p:spPr>
        <p:txBody>
          <a:bodyPr>
            <a:normAutofit fontScale="55000" lnSpcReduction="20000"/>
          </a:bodyPr>
          <a:lstStyle/>
          <a:p>
            <a:r>
              <a:rPr lang="es-ES" b="1" dirty="0" smtClean="0"/>
              <a:t>7. (    ) </a:t>
            </a:r>
            <a:r>
              <a:rPr lang="es-ES" dirty="0" smtClean="0"/>
              <a:t>Los científicos no han podido obtener una temperatura menor a –273 °C. La teoría predice que nunca se podrá obtener una temperatura menor a ésta porque:</a:t>
            </a:r>
          </a:p>
          <a:p>
            <a:r>
              <a:rPr lang="es-ES" b="1" dirty="0" smtClean="0"/>
              <a:t>a) </a:t>
            </a:r>
            <a:r>
              <a:rPr lang="es-ES" dirty="0" smtClean="0"/>
              <a:t>Todos los gases se licuan antes de alcanzar esta temperatura</a:t>
            </a:r>
          </a:p>
          <a:p>
            <a:r>
              <a:rPr lang="es-ES" b="1" dirty="0" smtClean="0"/>
              <a:t>b) </a:t>
            </a:r>
            <a:r>
              <a:rPr lang="es-ES" dirty="0" smtClean="0"/>
              <a:t>Esto implica volumen cero para las moléculas</a:t>
            </a:r>
          </a:p>
          <a:p>
            <a:r>
              <a:rPr lang="es-ES" b="1" dirty="0" smtClean="0"/>
              <a:t>c) </a:t>
            </a:r>
            <a:r>
              <a:rPr lang="es-ES" dirty="0" smtClean="0"/>
              <a:t>No puede haber valores negativos de temperatura</a:t>
            </a:r>
          </a:p>
          <a:p>
            <a:r>
              <a:rPr lang="es-ES" b="1" dirty="0" smtClean="0"/>
              <a:t>d) </a:t>
            </a:r>
            <a:r>
              <a:rPr lang="es-ES" dirty="0" smtClean="0"/>
              <a:t>Las moléculas no pueden tener energía cinética menor a cero</a:t>
            </a:r>
          </a:p>
          <a:p>
            <a:r>
              <a:rPr lang="es-ES" b="1" dirty="0" smtClean="0"/>
              <a:t>e) </a:t>
            </a:r>
            <a:r>
              <a:rPr lang="es-ES" dirty="0" smtClean="0"/>
              <a:t>Las moléculas no pueden tener masa negativa</a:t>
            </a:r>
          </a:p>
          <a:p>
            <a:r>
              <a:rPr lang="es-ES" dirty="0" smtClean="0"/>
              <a:t> </a:t>
            </a:r>
          </a:p>
          <a:p>
            <a:r>
              <a:rPr lang="es-ES" dirty="0" smtClean="0"/>
              <a:t> </a:t>
            </a:r>
          </a:p>
          <a:p>
            <a:r>
              <a:rPr lang="es-ES" b="1" dirty="0" smtClean="0"/>
              <a:t>8. (    ) </a:t>
            </a:r>
            <a:r>
              <a:rPr lang="es-ES" dirty="0" smtClean="0"/>
              <a:t>Este gas se encuentra en la parte superior de la atmósfera terrestre y es el responsable de protegernos contra los efectos nocivos de la radiación ultravioleta que llega del sol:</a:t>
            </a:r>
          </a:p>
          <a:p>
            <a:r>
              <a:rPr lang="es-ES" b="1" dirty="0" smtClean="0"/>
              <a:t>a) </a:t>
            </a:r>
            <a:r>
              <a:rPr lang="es-ES" dirty="0" smtClean="0"/>
              <a:t>H</a:t>
            </a:r>
            <a:r>
              <a:rPr lang="es-ES" baseline="-25000" dirty="0" smtClean="0"/>
              <a:t>2</a:t>
            </a:r>
            <a:r>
              <a:rPr lang="es-ES" dirty="0" smtClean="0"/>
              <a:t> </a:t>
            </a:r>
          </a:p>
          <a:p>
            <a:r>
              <a:rPr lang="es-ES" b="1" dirty="0" smtClean="0"/>
              <a:t>b) </a:t>
            </a:r>
            <a:r>
              <a:rPr lang="es-ES" dirty="0" smtClean="0"/>
              <a:t>N</a:t>
            </a:r>
            <a:r>
              <a:rPr lang="es-ES" baseline="-25000" dirty="0" smtClean="0"/>
              <a:t>2</a:t>
            </a:r>
            <a:r>
              <a:rPr lang="es-ES" dirty="0" smtClean="0"/>
              <a:t> </a:t>
            </a:r>
          </a:p>
          <a:p>
            <a:r>
              <a:rPr lang="es-ES" b="1" dirty="0" smtClean="0"/>
              <a:t>c) </a:t>
            </a:r>
            <a:r>
              <a:rPr lang="es-ES" dirty="0" smtClean="0"/>
              <a:t>O</a:t>
            </a:r>
            <a:r>
              <a:rPr lang="es-ES" baseline="-25000" dirty="0" smtClean="0"/>
              <a:t>2</a:t>
            </a:r>
            <a:r>
              <a:rPr lang="es-ES" dirty="0" smtClean="0"/>
              <a:t> </a:t>
            </a:r>
          </a:p>
          <a:p>
            <a:r>
              <a:rPr lang="es-ES" b="1" dirty="0" smtClean="0"/>
              <a:t>d) </a:t>
            </a:r>
            <a:r>
              <a:rPr lang="es-ES" dirty="0" smtClean="0"/>
              <a:t>He </a:t>
            </a:r>
          </a:p>
          <a:p>
            <a:r>
              <a:rPr lang="es-ES" b="1" dirty="0" smtClean="0"/>
              <a:t>e) </a:t>
            </a:r>
            <a:r>
              <a:rPr lang="es-ES" dirty="0" smtClean="0"/>
              <a:t>O</a:t>
            </a:r>
            <a:r>
              <a:rPr lang="es-ES" baseline="-25000" dirty="0" smtClean="0"/>
              <a:t>3</a:t>
            </a:r>
            <a:endParaRPr lang="es-ES" dirty="0" smtClean="0"/>
          </a:p>
          <a:p>
            <a:endParaRPr lang="es-ES" dirty="0"/>
          </a:p>
        </p:txBody>
      </p:sp>
      <p:sp>
        <p:nvSpPr>
          <p:cNvPr id="5" name="4 Rectángulo"/>
          <p:cNvSpPr/>
          <p:nvPr/>
        </p:nvSpPr>
        <p:spPr>
          <a:xfrm>
            <a:off x="6643702" y="2214554"/>
            <a:ext cx="1229760" cy="369332"/>
          </a:xfrm>
          <a:prstGeom prst="rect">
            <a:avLst/>
          </a:prstGeom>
        </p:spPr>
        <p:txBody>
          <a:bodyPr wrap="none">
            <a:spAutoFit/>
          </a:bodyPr>
          <a:lstStyle/>
          <a:p>
            <a:r>
              <a:rPr lang="es-MX" dirty="0" smtClean="0"/>
              <a:t>Argumenta</a:t>
            </a:r>
            <a:endParaRPr lang="es-ES" dirty="0"/>
          </a:p>
        </p:txBody>
      </p:sp>
      <p:sp>
        <p:nvSpPr>
          <p:cNvPr id="6" name="5 Rectángulo"/>
          <p:cNvSpPr/>
          <p:nvPr/>
        </p:nvSpPr>
        <p:spPr>
          <a:xfrm>
            <a:off x="4786314" y="4071942"/>
            <a:ext cx="1139223" cy="369332"/>
          </a:xfrm>
          <a:prstGeom prst="rect">
            <a:avLst/>
          </a:prstGeom>
        </p:spPr>
        <p:txBody>
          <a:bodyPr wrap="none">
            <a:spAutoFit/>
          </a:bodyPr>
          <a:lstStyle/>
          <a:p>
            <a:r>
              <a:rPr lang="es-MX" dirty="0" smtClean="0"/>
              <a:t>Identificar</a:t>
            </a:r>
            <a:endParaRPr lang="es-E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428604"/>
            <a:ext cx="8229600" cy="5214974"/>
          </a:xfrm>
        </p:spPr>
        <p:txBody>
          <a:bodyPr>
            <a:normAutofit fontScale="62500" lnSpcReduction="20000"/>
          </a:bodyPr>
          <a:lstStyle/>
          <a:p>
            <a:r>
              <a:rPr lang="es-ES" b="1" dirty="0" smtClean="0"/>
              <a:t>9. (    ) </a:t>
            </a:r>
            <a:r>
              <a:rPr lang="es-ES" dirty="0" smtClean="0"/>
              <a:t>Elemento presente en combustibles empleados para la transportación y cuya combustión produce al gas responsable del fenómeno conocido como “lluvia ácida” es:</a:t>
            </a:r>
          </a:p>
          <a:p>
            <a:r>
              <a:rPr lang="es-ES" b="1" dirty="0" smtClean="0"/>
              <a:t>a) </a:t>
            </a:r>
            <a:r>
              <a:rPr lang="es-ES" dirty="0" smtClean="0"/>
              <a:t>C </a:t>
            </a:r>
          </a:p>
          <a:p>
            <a:r>
              <a:rPr lang="es-ES" b="1" dirty="0" smtClean="0"/>
              <a:t>b) </a:t>
            </a:r>
            <a:r>
              <a:rPr lang="es-ES" dirty="0" smtClean="0"/>
              <a:t>N </a:t>
            </a:r>
          </a:p>
          <a:p>
            <a:r>
              <a:rPr lang="es-ES" b="1" dirty="0" smtClean="0"/>
              <a:t>c) </a:t>
            </a:r>
            <a:r>
              <a:rPr lang="es-ES" dirty="0" smtClean="0"/>
              <a:t>S </a:t>
            </a:r>
          </a:p>
          <a:p>
            <a:r>
              <a:rPr lang="es-ES" b="1" dirty="0" smtClean="0"/>
              <a:t>d) </a:t>
            </a:r>
            <a:r>
              <a:rPr lang="es-ES" dirty="0" smtClean="0"/>
              <a:t>SO</a:t>
            </a:r>
            <a:r>
              <a:rPr lang="es-ES" baseline="-25000" dirty="0" smtClean="0"/>
              <a:t>3 </a:t>
            </a:r>
            <a:endParaRPr lang="es-ES" dirty="0" smtClean="0"/>
          </a:p>
          <a:p>
            <a:r>
              <a:rPr lang="es-ES" b="1" dirty="0" smtClean="0"/>
              <a:t>e) </a:t>
            </a:r>
            <a:r>
              <a:rPr lang="es-ES" dirty="0" smtClean="0"/>
              <a:t>NO</a:t>
            </a:r>
            <a:r>
              <a:rPr lang="es-ES" baseline="-25000" dirty="0" smtClean="0"/>
              <a:t>2</a:t>
            </a:r>
          </a:p>
          <a:p>
            <a:endParaRPr lang="es-ES" dirty="0" smtClean="0"/>
          </a:p>
          <a:p>
            <a:r>
              <a:rPr lang="es-ES_tradnl" b="1" dirty="0" smtClean="0"/>
              <a:t>10. (    )</a:t>
            </a:r>
            <a:r>
              <a:rPr lang="es-ES_tradnl" dirty="0" smtClean="0"/>
              <a:t> En muchas zonas de México se tiene el problema del "</a:t>
            </a:r>
            <a:r>
              <a:rPr lang="es-ES_tradnl" b="1" i="1" dirty="0" smtClean="0"/>
              <a:t>agua dura</a:t>
            </a:r>
            <a:r>
              <a:rPr lang="es-ES_tradnl" dirty="0" smtClean="0"/>
              <a:t>". Esto ocasiona entre otras cosas, que el jabón haga poca espuma. El "</a:t>
            </a:r>
            <a:r>
              <a:rPr lang="es-ES_tradnl" b="1" i="1" dirty="0" smtClean="0"/>
              <a:t>agua dura</a:t>
            </a:r>
            <a:r>
              <a:rPr lang="es-ES_tradnl" dirty="0" smtClean="0"/>
              <a:t>" es la que contiene.</a:t>
            </a:r>
            <a:endParaRPr lang="es-ES" dirty="0" smtClean="0"/>
          </a:p>
          <a:p>
            <a:r>
              <a:rPr lang="es-ES" b="1" dirty="0" smtClean="0"/>
              <a:t>a)</a:t>
            </a:r>
            <a:r>
              <a:rPr lang="es-ES" dirty="0" smtClean="0"/>
              <a:t> Sales de sodio y potasio</a:t>
            </a:r>
          </a:p>
          <a:p>
            <a:r>
              <a:rPr lang="es-ES" b="1" dirty="0" smtClean="0"/>
              <a:t>b)</a:t>
            </a:r>
            <a:r>
              <a:rPr lang="es-ES" dirty="0" smtClean="0"/>
              <a:t> Sales de calcio y magnesio</a:t>
            </a:r>
          </a:p>
          <a:p>
            <a:r>
              <a:rPr lang="es-ES" b="1" dirty="0" smtClean="0"/>
              <a:t>c)</a:t>
            </a:r>
            <a:r>
              <a:rPr lang="es-ES" dirty="0" smtClean="0"/>
              <a:t> Átomos de deuterio</a:t>
            </a:r>
          </a:p>
          <a:p>
            <a:r>
              <a:rPr lang="es-ES" b="1" dirty="0" smtClean="0"/>
              <a:t>d)</a:t>
            </a:r>
            <a:r>
              <a:rPr lang="es-ES" dirty="0" smtClean="0"/>
              <a:t> Elementos radioactivos</a:t>
            </a:r>
          </a:p>
          <a:p>
            <a:r>
              <a:rPr lang="es-ES" b="1" dirty="0" smtClean="0"/>
              <a:t>e)</a:t>
            </a:r>
            <a:r>
              <a:rPr lang="es-ES" dirty="0" smtClean="0"/>
              <a:t> Metales pesados</a:t>
            </a:r>
          </a:p>
          <a:p>
            <a:endParaRPr lang="es-ES" dirty="0"/>
          </a:p>
        </p:txBody>
      </p:sp>
      <p:sp>
        <p:nvSpPr>
          <p:cNvPr id="5" name="4 Rectángulo"/>
          <p:cNvSpPr/>
          <p:nvPr/>
        </p:nvSpPr>
        <p:spPr>
          <a:xfrm>
            <a:off x="4857752" y="1785926"/>
            <a:ext cx="1139223" cy="369332"/>
          </a:xfrm>
          <a:prstGeom prst="rect">
            <a:avLst/>
          </a:prstGeom>
        </p:spPr>
        <p:txBody>
          <a:bodyPr wrap="none">
            <a:spAutoFit/>
          </a:bodyPr>
          <a:lstStyle/>
          <a:p>
            <a:r>
              <a:rPr lang="es-MX" dirty="0" smtClean="0"/>
              <a:t>Identificar</a:t>
            </a:r>
            <a:endParaRPr lang="es-ES" dirty="0"/>
          </a:p>
        </p:txBody>
      </p:sp>
      <p:sp>
        <p:nvSpPr>
          <p:cNvPr id="6" name="5 Rectángulo"/>
          <p:cNvSpPr/>
          <p:nvPr/>
        </p:nvSpPr>
        <p:spPr>
          <a:xfrm>
            <a:off x="5286380" y="4572008"/>
            <a:ext cx="1139223" cy="369332"/>
          </a:xfrm>
          <a:prstGeom prst="rect">
            <a:avLst/>
          </a:prstGeom>
        </p:spPr>
        <p:txBody>
          <a:bodyPr wrap="none">
            <a:spAutoFit/>
          </a:bodyPr>
          <a:lstStyle/>
          <a:p>
            <a:r>
              <a:rPr lang="es-MX" dirty="0" smtClean="0"/>
              <a:t>Identificar</a:t>
            </a:r>
            <a:endParaRPr lang="es-E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34" y="357166"/>
            <a:ext cx="8229600" cy="5286412"/>
          </a:xfrm>
        </p:spPr>
        <p:txBody>
          <a:bodyPr>
            <a:normAutofit fontScale="70000" lnSpcReduction="20000"/>
          </a:bodyPr>
          <a:lstStyle/>
          <a:p>
            <a:r>
              <a:rPr lang="es-ES_tradnl" b="1" dirty="0" smtClean="0"/>
              <a:t>11. (    )</a:t>
            </a:r>
            <a:r>
              <a:rPr lang="es-ES_tradnl" dirty="0" smtClean="0"/>
              <a:t>  ¿Cuál de los siguientes compuestos no contiene átomos de oxígeno?</a:t>
            </a:r>
            <a:endParaRPr lang="es-ES" dirty="0" smtClean="0"/>
          </a:p>
          <a:p>
            <a:r>
              <a:rPr lang="es-ES_tradnl" b="1" dirty="0" smtClean="0"/>
              <a:t>a)</a:t>
            </a:r>
            <a:r>
              <a:rPr lang="es-ES_tradnl" dirty="0" smtClean="0"/>
              <a:t> Ácido hipocloroso</a:t>
            </a:r>
            <a:endParaRPr lang="es-ES" dirty="0" smtClean="0"/>
          </a:p>
          <a:p>
            <a:r>
              <a:rPr lang="es-ES_tradnl" b="1" dirty="0" smtClean="0"/>
              <a:t>b)</a:t>
            </a:r>
            <a:r>
              <a:rPr lang="es-ES_tradnl" dirty="0" smtClean="0"/>
              <a:t> Ácido fosfórico</a:t>
            </a:r>
            <a:endParaRPr lang="es-ES" dirty="0" smtClean="0"/>
          </a:p>
          <a:p>
            <a:r>
              <a:rPr lang="es-ES_tradnl" b="1" dirty="0" smtClean="0"/>
              <a:t>c)</a:t>
            </a:r>
            <a:r>
              <a:rPr lang="es-ES_tradnl" dirty="0" smtClean="0"/>
              <a:t> Acido nítrico</a:t>
            </a:r>
            <a:endParaRPr lang="es-ES" dirty="0" smtClean="0"/>
          </a:p>
          <a:p>
            <a:r>
              <a:rPr lang="es-ES_tradnl" b="1" dirty="0" smtClean="0"/>
              <a:t>d)</a:t>
            </a:r>
            <a:r>
              <a:rPr lang="es-ES_tradnl" dirty="0" smtClean="0"/>
              <a:t> Ácido sulfhídrico</a:t>
            </a:r>
            <a:endParaRPr lang="es-ES" dirty="0" smtClean="0"/>
          </a:p>
          <a:p>
            <a:r>
              <a:rPr lang="es-ES_tradnl" b="1" dirty="0" smtClean="0"/>
              <a:t>e)</a:t>
            </a:r>
            <a:r>
              <a:rPr lang="es-ES_tradnl" dirty="0" smtClean="0"/>
              <a:t> Ácido sulfúrico</a:t>
            </a:r>
            <a:endParaRPr lang="es-ES" dirty="0" smtClean="0"/>
          </a:p>
          <a:p>
            <a:r>
              <a:rPr lang="es-ES" dirty="0" smtClean="0"/>
              <a:t> </a:t>
            </a:r>
          </a:p>
          <a:p>
            <a:r>
              <a:rPr lang="es-ES_tradnl" b="1" dirty="0" smtClean="0"/>
              <a:t>12. (    )</a:t>
            </a:r>
            <a:r>
              <a:rPr lang="es-ES_tradnl" dirty="0" smtClean="0"/>
              <a:t> </a:t>
            </a:r>
            <a:r>
              <a:rPr lang="es-ES" dirty="0" smtClean="0"/>
              <a:t>El compuesto con menor porcentaje en peso de oxígeno es:</a:t>
            </a:r>
          </a:p>
          <a:p>
            <a:r>
              <a:rPr lang="es-ES" b="1" dirty="0" smtClean="0"/>
              <a:t>a) </a:t>
            </a:r>
            <a:r>
              <a:rPr lang="es-ES" dirty="0" smtClean="0"/>
              <a:t>Al</a:t>
            </a:r>
            <a:r>
              <a:rPr lang="es-ES" baseline="-25000" dirty="0" smtClean="0"/>
              <a:t>2</a:t>
            </a:r>
            <a:r>
              <a:rPr lang="es-ES" dirty="0" smtClean="0"/>
              <a:t>O</a:t>
            </a:r>
            <a:r>
              <a:rPr lang="es-ES" baseline="-25000" dirty="0" smtClean="0"/>
              <a:t>3</a:t>
            </a:r>
            <a:r>
              <a:rPr lang="es-ES" dirty="0" smtClean="0"/>
              <a:t> </a:t>
            </a:r>
          </a:p>
          <a:p>
            <a:r>
              <a:rPr lang="es-ES" b="1" dirty="0" smtClean="0"/>
              <a:t>b) </a:t>
            </a:r>
            <a:r>
              <a:rPr lang="es-ES" dirty="0" smtClean="0"/>
              <a:t>H</a:t>
            </a:r>
            <a:r>
              <a:rPr lang="es-ES" baseline="-25000" dirty="0" smtClean="0"/>
              <a:t>2</a:t>
            </a:r>
            <a:r>
              <a:rPr lang="es-ES" dirty="0" smtClean="0"/>
              <a:t>O </a:t>
            </a:r>
          </a:p>
          <a:p>
            <a:r>
              <a:rPr lang="es-ES" b="1" dirty="0" smtClean="0"/>
              <a:t>c) </a:t>
            </a:r>
            <a:r>
              <a:rPr lang="es-ES" dirty="0" err="1" smtClean="0"/>
              <a:t>HgO</a:t>
            </a:r>
            <a:r>
              <a:rPr lang="es-ES" dirty="0" smtClean="0"/>
              <a:t> </a:t>
            </a:r>
          </a:p>
          <a:p>
            <a:r>
              <a:rPr lang="es-ES" b="1" dirty="0" smtClean="0"/>
              <a:t>d) </a:t>
            </a:r>
            <a:r>
              <a:rPr lang="es-ES" dirty="0" smtClean="0"/>
              <a:t>Na</a:t>
            </a:r>
            <a:r>
              <a:rPr lang="es-ES" baseline="-25000" dirty="0" smtClean="0"/>
              <a:t>2</a:t>
            </a:r>
            <a:r>
              <a:rPr lang="es-ES" dirty="0" smtClean="0"/>
              <a:t>O </a:t>
            </a:r>
          </a:p>
          <a:p>
            <a:r>
              <a:rPr lang="es-ES" b="1" dirty="0" smtClean="0"/>
              <a:t>e) </a:t>
            </a:r>
            <a:r>
              <a:rPr lang="es-ES" dirty="0" smtClean="0"/>
              <a:t>SnO</a:t>
            </a:r>
            <a:r>
              <a:rPr lang="es-ES" baseline="-25000" dirty="0" smtClean="0"/>
              <a:t>2</a:t>
            </a:r>
            <a:endParaRPr lang="es-ES" dirty="0" smtClean="0"/>
          </a:p>
          <a:p>
            <a:endParaRPr lang="es-ES" dirty="0"/>
          </a:p>
        </p:txBody>
      </p:sp>
      <p:sp>
        <p:nvSpPr>
          <p:cNvPr id="5" name="4 Rectángulo"/>
          <p:cNvSpPr/>
          <p:nvPr/>
        </p:nvSpPr>
        <p:spPr>
          <a:xfrm>
            <a:off x="5286380" y="4071942"/>
            <a:ext cx="854721" cy="369332"/>
          </a:xfrm>
          <a:prstGeom prst="rect">
            <a:avLst/>
          </a:prstGeom>
        </p:spPr>
        <p:txBody>
          <a:bodyPr wrap="none">
            <a:spAutoFit/>
          </a:bodyPr>
          <a:lstStyle/>
          <a:p>
            <a:r>
              <a:rPr lang="es-MX" dirty="0" smtClean="0"/>
              <a:t>Calcula</a:t>
            </a:r>
            <a:endParaRPr lang="es-ES" dirty="0"/>
          </a:p>
        </p:txBody>
      </p:sp>
      <p:sp>
        <p:nvSpPr>
          <p:cNvPr id="6" name="5 Rectángulo"/>
          <p:cNvSpPr/>
          <p:nvPr/>
        </p:nvSpPr>
        <p:spPr>
          <a:xfrm>
            <a:off x="5143504" y="1214422"/>
            <a:ext cx="1714512" cy="642942"/>
          </a:xfrm>
          <a:prstGeom prst="rect">
            <a:avLst/>
          </a:prstGeom>
        </p:spPr>
        <p:txBody>
          <a:bodyPr wrap="square">
            <a:spAutoFit/>
          </a:bodyPr>
          <a:lstStyle/>
          <a:p>
            <a:r>
              <a:rPr lang="es-MX" dirty="0" smtClean="0"/>
              <a:t>Relacionar</a:t>
            </a:r>
          </a:p>
          <a:p>
            <a:r>
              <a:rPr lang="es-MX" dirty="0" smtClean="0"/>
              <a:t>Identificar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34" y="428604"/>
            <a:ext cx="8229600" cy="5143536"/>
          </a:xfrm>
        </p:spPr>
        <p:txBody>
          <a:bodyPr>
            <a:normAutofit fontScale="55000" lnSpcReduction="20000"/>
          </a:bodyPr>
          <a:lstStyle/>
          <a:p>
            <a:r>
              <a:rPr lang="es-ES_tradnl" b="1" dirty="0" smtClean="0"/>
              <a:t>13. (    )</a:t>
            </a:r>
            <a:r>
              <a:rPr lang="es-ES_tradnl" dirty="0" smtClean="0"/>
              <a:t> </a:t>
            </a:r>
            <a:r>
              <a:rPr lang="es-ES" dirty="0" smtClean="0"/>
              <a:t>Tomando en cuenta la clasificación en la tabla periódica, cuál de los siguientes elementos NO es un metal:</a:t>
            </a:r>
          </a:p>
          <a:p>
            <a:r>
              <a:rPr lang="en-US" b="1" dirty="0" smtClean="0"/>
              <a:t>a) </a:t>
            </a:r>
            <a:r>
              <a:rPr lang="en-US" dirty="0" smtClean="0"/>
              <a:t>Ac </a:t>
            </a:r>
            <a:endParaRPr lang="es-ES" dirty="0" smtClean="0"/>
          </a:p>
          <a:p>
            <a:r>
              <a:rPr lang="en-US" b="1" dirty="0" smtClean="0"/>
              <a:t>b) </a:t>
            </a:r>
            <a:r>
              <a:rPr lang="en-US" dirty="0" smtClean="0"/>
              <a:t>As </a:t>
            </a:r>
            <a:endParaRPr lang="es-ES" dirty="0" smtClean="0"/>
          </a:p>
          <a:p>
            <a:r>
              <a:rPr lang="en-US" b="1" dirty="0" smtClean="0"/>
              <a:t>c) </a:t>
            </a:r>
            <a:r>
              <a:rPr lang="en-US" dirty="0" err="1" smtClean="0"/>
              <a:t>Hf</a:t>
            </a:r>
            <a:r>
              <a:rPr lang="en-US" dirty="0" smtClean="0"/>
              <a:t> </a:t>
            </a:r>
            <a:endParaRPr lang="es-ES" dirty="0" smtClean="0"/>
          </a:p>
          <a:p>
            <a:r>
              <a:rPr lang="en-US" b="1" dirty="0" smtClean="0"/>
              <a:t>d) </a:t>
            </a:r>
            <a:r>
              <a:rPr lang="en-US" dirty="0" smtClean="0"/>
              <a:t>V </a:t>
            </a:r>
            <a:endParaRPr lang="es-ES" dirty="0" smtClean="0"/>
          </a:p>
          <a:p>
            <a:r>
              <a:rPr lang="es-ES" b="1" dirty="0" smtClean="0"/>
              <a:t>e) </a:t>
            </a:r>
            <a:r>
              <a:rPr lang="es-ES" dirty="0" smtClean="0"/>
              <a:t>Y</a:t>
            </a:r>
          </a:p>
          <a:p>
            <a:r>
              <a:rPr lang="es-ES" dirty="0" smtClean="0"/>
              <a:t> </a:t>
            </a:r>
          </a:p>
          <a:p>
            <a:r>
              <a:rPr lang="es-ES_tradnl" b="1" dirty="0" smtClean="0"/>
              <a:t>14. (    )</a:t>
            </a:r>
            <a:r>
              <a:rPr lang="es-ES_tradnl" dirty="0" smtClean="0"/>
              <a:t> </a:t>
            </a:r>
            <a:r>
              <a:rPr lang="es-ES" dirty="0" smtClean="0"/>
              <a:t>Cuando dos líquidos son miscibles existe un método de separación basado en la diferencia de puntos de ebullición. En ocasiones no es posible separar completamente los componentes de la mezcla. El método de separación se conoce como:</a:t>
            </a:r>
          </a:p>
          <a:p>
            <a:r>
              <a:rPr lang="es-ES" b="1" dirty="0" smtClean="0"/>
              <a:t>a) </a:t>
            </a:r>
            <a:r>
              <a:rPr lang="es-ES" dirty="0" smtClean="0"/>
              <a:t>Decantación </a:t>
            </a:r>
          </a:p>
          <a:p>
            <a:r>
              <a:rPr lang="es-ES" b="1" dirty="0" smtClean="0"/>
              <a:t>b) </a:t>
            </a:r>
            <a:r>
              <a:rPr lang="es-ES" dirty="0" smtClean="0"/>
              <a:t>Destilación </a:t>
            </a:r>
          </a:p>
          <a:p>
            <a:r>
              <a:rPr lang="es-ES" b="1" dirty="0" smtClean="0"/>
              <a:t>c) </a:t>
            </a:r>
            <a:r>
              <a:rPr lang="es-ES" dirty="0" smtClean="0"/>
              <a:t>Ebullición </a:t>
            </a:r>
          </a:p>
          <a:p>
            <a:r>
              <a:rPr lang="es-ES" b="1" dirty="0" smtClean="0"/>
              <a:t>d) </a:t>
            </a:r>
            <a:r>
              <a:rPr lang="es-ES" dirty="0" smtClean="0"/>
              <a:t>Precipitación </a:t>
            </a:r>
          </a:p>
          <a:p>
            <a:r>
              <a:rPr lang="es-ES" b="1" dirty="0" smtClean="0"/>
              <a:t>e) </a:t>
            </a:r>
            <a:r>
              <a:rPr lang="es-ES" dirty="0" smtClean="0"/>
              <a:t>Sublimación</a:t>
            </a:r>
          </a:p>
          <a:p>
            <a:r>
              <a:rPr lang="es-ES" dirty="0" smtClean="0"/>
              <a:t> </a:t>
            </a:r>
          </a:p>
          <a:p>
            <a:endParaRPr lang="es-ES" dirty="0"/>
          </a:p>
        </p:txBody>
      </p:sp>
      <p:sp>
        <p:nvSpPr>
          <p:cNvPr id="5" name="4 Rectángulo"/>
          <p:cNvSpPr/>
          <p:nvPr/>
        </p:nvSpPr>
        <p:spPr>
          <a:xfrm>
            <a:off x="4500562" y="1214422"/>
            <a:ext cx="1785934" cy="646331"/>
          </a:xfrm>
          <a:prstGeom prst="rect">
            <a:avLst/>
          </a:prstGeom>
        </p:spPr>
        <p:txBody>
          <a:bodyPr wrap="square">
            <a:spAutoFit/>
          </a:bodyPr>
          <a:lstStyle/>
          <a:p>
            <a:r>
              <a:rPr lang="es-MX" dirty="0" smtClean="0"/>
              <a:t>Relacionar</a:t>
            </a:r>
          </a:p>
          <a:p>
            <a:r>
              <a:rPr lang="es-MX" dirty="0" smtClean="0"/>
              <a:t>Identificar</a:t>
            </a:r>
          </a:p>
        </p:txBody>
      </p:sp>
      <p:sp>
        <p:nvSpPr>
          <p:cNvPr id="6" name="5 Rectángulo"/>
          <p:cNvSpPr/>
          <p:nvPr/>
        </p:nvSpPr>
        <p:spPr>
          <a:xfrm>
            <a:off x="4572000" y="3857628"/>
            <a:ext cx="1714496" cy="646331"/>
          </a:xfrm>
          <a:prstGeom prst="rect">
            <a:avLst/>
          </a:prstGeom>
        </p:spPr>
        <p:txBody>
          <a:bodyPr wrap="square">
            <a:spAutoFit/>
          </a:bodyPr>
          <a:lstStyle/>
          <a:p>
            <a:r>
              <a:rPr lang="es-MX" dirty="0" smtClean="0"/>
              <a:t>Argumentar</a:t>
            </a:r>
          </a:p>
          <a:p>
            <a:r>
              <a:rPr lang="es-MX" dirty="0" smtClean="0"/>
              <a:t>Establecer</a:t>
            </a:r>
            <a:endParaRPr lang="es-E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71472" y="500042"/>
            <a:ext cx="8229600" cy="5000660"/>
          </a:xfrm>
        </p:spPr>
        <p:txBody>
          <a:bodyPr>
            <a:normAutofit fontScale="70000" lnSpcReduction="20000"/>
          </a:bodyPr>
          <a:lstStyle/>
          <a:p>
            <a:r>
              <a:rPr lang="es-ES_tradnl" b="1" dirty="0" smtClean="0"/>
              <a:t>15. (    )</a:t>
            </a:r>
            <a:r>
              <a:rPr lang="es-ES_tradnl" dirty="0" smtClean="0"/>
              <a:t> </a:t>
            </a:r>
            <a:r>
              <a:rPr lang="es-ES" dirty="0" smtClean="0"/>
              <a:t>El plomo es un elemento muy tóxico que suele identificarse como un "metal pesado", su densidad es de 11.34 g mL</a:t>
            </a:r>
            <a:r>
              <a:rPr lang="es-ES" baseline="30000" dirty="0" smtClean="0"/>
              <a:t>-1</a:t>
            </a:r>
            <a:r>
              <a:rPr lang="es-ES" dirty="0" smtClean="0"/>
              <a:t> y su peso atómico de 207.2 g mol</a:t>
            </a:r>
            <a:r>
              <a:rPr lang="es-ES" baseline="30000" dirty="0" smtClean="0"/>
              <a:t>-1</a:t>
            </a:r>
            <a:r>
              <a:rPr lang="es-ES" dirty="0" smtClean="0"/>
              <a:t>. Por otra parte en la familia de los compuestos tóxicos también encontramos al mercurio que se encuentra en estado líquido con una densidad de 13.55 g mL</a:t>
            </a:r>
            <a:r>
              <a:rPr lang="es-ES" baseline="30000" dirty="0" smtClean="0"/>
              <a:t>-1</a:t>
            </a:r>
            <a:r>
              <a:rPr lang="es-ES" dirty="0" smtClean="0"/>
              <a:t> y un peso atómico de 200.6 g mol</a:t>
            </a:r>
            <a:r>
              <a:rPr lang="es-ES" baseline="30000" dirty="0" smtClean="0"/>
              <a:t>-1</a:t>
            </a:r>
            <a:r>
              <a:rPr lang="es-ES" dirty="0" smtClean="0"/>
              <a:t>. Con esta información es posible asegurar que:</a:t>
            </a:r>
          </a:p>
          <a:p>
            <a:r>
              <a:rPr lang="es-ES" b="1" dirty="0" smtClean="0"/>
              <a:t>a) </a:t>
            </a:r>
            <a:r>
              <a:rPr lang="es-ES" dirty="0" smtClean="0"/>
              <a:t>El plomo es más pesado que el mercurio</a:t>
            </a:r>
          </a:p>
          <a:p>
            <a:r>
              <a:rPr lang="es-ES" b="1" dirty="0" smtClean="0"/>
              <a:t>b) </a:t>
            </a:r>
            <a:r>
              <a:rPr lang="es-ES" dirty="0" smtClean="0"/>
              <a:t>Un trozo de plomo puede flotar en el mercurio</a:t>
            </a:r>
          </a:p>
          <a:p>
            <a:r>
              <a:rPr lang="es-ES" b="1" dirty="0" smtClean="0"/>
              <a:t>c) </a:t>
            </a:r>
            <a:r>
              <a:rPr lang="es-ES" dirty="0" smtClean="0"/>
              <a:t>10 g de mercurio ocupan mayor volumen que 10 g de plomo</a:t>
            </a:r>
          </a:p>
          <a:p>
            <a:r>
              <a:rPr lang="es-ES" b="1" dirty="0" smtClean="0"/>
              <a:t>d) </a:t>
            </a:r>
            <a:r>
              <a:rPr lang="es-ES" dirty="0" smtClean="0"/>
              <a:t>El mercurio es menos tóxico que el plomo por ser más ligero</a:t>
            </a:r>
          </a:p>
          <a:p>
            <a:r>
              <a:rPr lang="es-ES" b="1" dirty="0" smtClean="0"/>
              <a:t>e) </a:t>
            </a:r>
            <a:r>
              <a:rPr lang="es-ES" dirty="0" smtClean="0"/>
              <a:t>Una tonelada de mercurio tiene menos átomos que una tonelada de plomo</a:t>
            </a:r>
          </a:p>
          <a:p>
            <a:endParaRPr lang="es-ES" dirty="0"/>
          </a:p>
        </p:txBody>
      </p:sp>
      <p:sp>
        <p:nvSpPr>
          <p:cNvPr id="5" name="4 Rectángulo"/>
          <p:cNvSpPr/>
          <p:nvPr/>
        </p:nvSpPr>
        <p:spPr>
          <a:xfrm>
            <a:off x="5214942" y="4786322"/>
            <a:ext cx="1643074" cy="923330"/>
          </a:xfrm>
          <a:prstGeom prst="rect">
            <a:avLst/>
          </a:prstGeom>
        </p:spPr>
        <p:txBody>
          <a:bodyPr wrap="square">
            <a:spAutoFit/>
          </a:bodyPr>
          <a:lstStyle/>
          <a:p>
            <a:r>
              <a:rPr lang="es-MX" dirty="0" smtClean="0"/>
              <a:t>Calcula</a:t>
            </a:r>
          </a:p>
          <a:p>
            <a:r>
              <a:rPr lang="es-MX" dirty="0" smtClean="0"/>
              <a:t>Argumenta</a:t>
            </a:r>
          </a:p>
          <a:p>
            <a:r>
              <a:rPr lang="es-MX" dirty="0" smtClean="0"/>
              <a:t>Resuelve</a:t>
            </a:r>
            <a:endParaRPr lang="es-E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2357430"/>
            <a:ext cx="8229600" cy="1143000"/>
          </a:xfrm>
        </p:spPr>
        <p:txBody>
          <a:bodyPr/>
          <a:lstStyle/>
          <a:p>
            <a:r>
              <a:rPr lang="es-MX" b="1" dirty="0" smtClean="0">
                <a:solidFill>
                  <a:schemeClr val="tx1"/>
                </a:solidFill>
              </a:rPr>
              <a:t>Gracias por su atención</a:t>
            </a:r>
            <a:endParaRPr lang="es-MX" b="1" dirty="0">
              <a:solidFill>
                <a:schemeClr val="tx1"/>
              </a:solidFill>
            </a:endParaRPr>
          </a:p>
        </p:txBody>
      </p:sp>
      <p:graphicFrame>
        <p:nvGraphicFramePr>
          <p:cNvPr id="1026" name="Object 2"/>
          <p:cNvGraphicFramePr>
            <a:graphicFrameLocks noChangeAspect="1"/>
          </p:cNvGraphicFramePr>
          <p:nvPr/>
        </p:nvGraphicFramePr>
        <p:xfrm>
          <a:off x="506413" y="471488"/>
          <a:ext cx="2933700" cy="954087"/>
        </p:xfrm>
        <a:graphic>
          <a:graphicData uri="http://schemas.openxmlformats.org/presentationml/2006/ole">
            <p:oleObj spid="_x0000_s70658" name="CorelDRAW" r:id="rId3" imgW="6097524" imgH="2389022" progId="CorelDRAW.Graphic.12">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540</TotalTime>
  <Words>2963</Words>
  <Application>Microsoft Office PowerPoint</Application>
  <PresentationFormat>Presentación en pantalla (4:3)</PresentationFormat>
  <Paragraphs>430</Paragraphs>
  <Slides>58</Slides>
  <Notes>7</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58</vt:i4>
      </vt:variant>
    </vt:vector>
  </HeadingPairs>
  <TitlesOfParts>
    <vt:vector size="60" baseType="lpstr">
      <vt:lpstr>Tema de Office</vt:lpstr>
      <vt:lpstr>CorelDRAW</vt:lpstr>
      <vt:lpstr>Ciencias Experimentales</vt:lpstr>
      <vt:lpstr>PROPÓSITOS DEL CURSO</vt:lpstr>
      <vt:lpstr>Evaluación diagnóstica</vt:lpstr>
      <vt:lpstr>Diapositiva 4</vt:lpstr>
      <vt:lpstr>La Reforma Integral</vt:lpstr>
      <vt:lpstr>Competencias</vt:lpstr>
      <vt:lpstr>Diapositiva 7</vt:lpstr>
      <vt:lpstr>Comparación  Enfoque tradicional (1987)  vs  Reforma Integral </vt:lpstr>
      <vt:lpstr>Enfoque formativo tradicional vs Competencias</vt:lpstr>
      <vt:lpstr>Enfoque formativo tradicional vs Competencias</vt:lpstr>
      <vt:lpstr>Enfoque formativo tradicional vs Competencias</vt:lpstr>
      <vt:lpstr>Enfoque formativo tradicional vs Competencias</vt:lpstr>
      <vt:lpstr>Enfoque formativo tradicional vs Competencias</vt:lpstr>
      <vt:lpstr>Enfoque formativo tradicional vs Competencias</vt:lpstr>
      <vt:lpstr>Enfoque formativo tradicional vs Competencias</vt:lpstr>
      <vt:lpstr>Enfoque formativo tradicional vs Competencias</vt:lpstr>
      <vt:lpstr>Diapositiva 17</vt:lpstr>
      <vt:lpstr>Programa de Estudios</vt:lpstr>
      <vt:lpstr>Portada del Programa de Estudios</vt:lpstr>
      <vt:lpstr>Diapositiva 20</vt:lpstr>
      <vt:lpstr>Unidad de competencia Bloque I</vt:lpstr>
      <vt:lpstr>Diapositiva 22</vt:lpstr>
      <vt:lpstr>Habilidades en Ciencias experimentales (PISA)</vt:lpstr>
      <vt:lpstr>Habilidades a desarrollar de acuerdo al programa de estudios.</vt:lpstr>
      <vt:lpstr>Ejemplos de los momentos en que se dan las habilidades antes mencionadas</vt:lpstr>
      <vt:lpstr>Diapositiva 26</vt:lpstr>
      <vt:lpstr>Diapositiva 27</vt:lpstr>
      <vt:lpstr>Diapositiva 28</vt:lpstr>
      <vt:lpstr>¿Cómo se desarrollan las habilidades?</vt:lpstr>
      <vt:lpstr>Un ejemplo de clase modelo puede consistir en: </vt:lpstr>
      <vt:lpstr>Diapositiva 31</vt:lpstr>
      <vt:lpstr>Diapositiva 32</vt:lpstr>
      <vt:lpstr>Diapositiva 33</vt:lpstr>
      <vt:lpstr>Diapositiva 34</vt:lpstr>
      <vt:lpstr>Diapositiva 35</vt:lpstr>
      <vt:lpstr>Actividad</vt:lpstr>
      <vt:lpstr>Indicadores a cubrir en los proyectos </vt:lpstr>
      <vt:lpstr>Diseño de reactivos basados en competencias</vt:lpstr>
      <vt:lpstr>Diapositiva 39</vt:lpstr>
      <vt:lpstr>Construcción de reactivos</vt:lpstr>
      <vt:lpstr>Diapositiva 41</vt:lpstr>
      <vt:lpstr>Ejemplo: . Siguiendo el ejemplo anterior, la habilidad de pensamiento es: Nivel IV. Uso del conocimiento y el verbo a utilizar es: Interpretar .   Paso 3: . Definir el contexto en el cual se utilizarán los conocimientos y las habilidades. El contexto puede ser: personal, público, laboral, educativo, local, nacional, internacional, histórico, actual, geográfico, etc.    Ejemplo: Para desarrollar esta habilidad el contexto a utilizar es:  Local.</vt:lpstr>
      <vt:lpstr>Diapositiva 43</vt:lpstr>
      <vt:lpstr>Diapositiva 44</vt:lpstr>
      <vt:lpstr>Diapositiva 45</vt:lpstr>
      <vt:lpstr>Actividad </vt:lpstr>
      <vt:lpstr>Habilidades para hacer reactivos</vt:lpstr>
      <vt:lpstr>Características ENLACE 2010</vt:lpstr>
      <vt:lpstr>Pautas a seguir en resolución de problemas (Pág. 14)</vt:lpstr>
      <vt:lpstr>Diapositiva 50</vt:lpstr>
      <vt:lpstr>Diapositiva 51</vt:lpstr>
      <vt:lpstr>Diapositiva 52</vt:lpstr>
      <vt:lpstr>Diapositiva 53</vt:lpstr>
      <vt:lpstr>Diapositiva 54</vt:lpstr>
      <vt:lpstr>Diapositiva 55</vt:lpstr>
      <vt:lpstr>Diapositiva 56</vt:lpstr>
      <vt:lpstr>Diapositiva 57</vt:lpstr>
      <vt:lpstr>Gracias por su atención</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Ciencias Experimentales</dc:title>
  <dc:creator>Oficina Técnica</dc:creator>
  <cp:lastModifiedBy>Oficina Técnica</cp:lastModifiedBy>
  <cp:revision>54</cp:revision>
  <dcterms:created xsi:type="dcterms:W3CDTF">2009-10-20T23:55:14Z</dcterms:created>
  <dcterms:modified xsi:type="dcterms:W3CDTF">2009-12-16T18:14:51Z</dcterms:modified>
</cp:coreProperties>
</file>