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6" r:id="rId27"/>
    <p:sldId id="287" r:id="rId28"/>
    <p:sldId id="288" r:id="rId29"/>
    <p:sldId id="290" r:id="rId30"/>
    <p:sldId id="281" r:id="rId31"/>
    <p:sldId id="282" r:id="rId32"/>
    <p:sldId id="283" r:id="rId33"/>
    <p:sldId id="284" r:id="rId34"/>
    <p:sldId id="285" r:id="rId35"/>
    <p:sldId id="289" r:id="rId3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11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3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8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0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5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21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3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25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24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E780E-BF8C-417F-9825-CD3B88EB1365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E5320-F2E2-43D0-A4F8-BD4062B87E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6A1D236-D5BE-4900-A937-F158B1D3770A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DF6CE9A-328C-4DA0-A01D-9D4257D2FA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9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0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1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12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4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5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9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20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1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5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8DF7D-FF59-4DD6-9658-7637513D39D1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56608-3292-4E88-8484-909CAD40C4D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446BD-4C26-40B9-8549-5DB2310A3EB9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296D1-E36A-46A5-B31C-B73E956F66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27DF9-CC07-418B-B54D-B7177EFC862B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ED76D-06E7-4B21-95DB-BF0A70BC5E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DDD7C70-21FB-4996-A147-3960E7FFAB64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0F22DB8-507F-4C1E-AAF8-5A8DCAA540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F631E-6A51-43FB-A4F9-A87BD4A07D88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5FA01-4014-44D6-BF7B-F6C621A6F1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8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3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08DB30-0098-4809-8988-166AB03CFD36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3E13C03-A6D5-46DB-AC06-6747FD7133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12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19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433B396-9DAB-4B1B-AE7A-58F2CFF74270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403DE73-349C-4428-9D0B-6979BA4657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53FDB-1F63-4B63-89C6-8F8431D09007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259DA-6D01-44E5-A829-7E1BBFD3DF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49420-D855-4EB6-87B6-E7B0EA1FC078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3D1BD-B215-438D-8F7C-43A0EDBA07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602AB5F-830F-46C6-8B9D-27AACD403B1B}" type="datetimeFigureOut">
              <a:rPr lang="es-ES"/>
              <a:pPr>
                <a:defRPr/>
              </a:pPr>
              <a:t>27/11/2009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3ED846F-F512-4192-83AC-1B4E7977B6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0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1285875"/>
            <a:ext cx="7000875" cy="23574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ESTRATEGIAS</a:t>
            </a:r>
            <a:br>
              <a:rPr lang="es-MX" sz="4000" dirty="0" smtClean="0"/>
            </a:br>
            <a:r>
              <a:rPr lang="es-MX" sz="4000" dirty="0" smtClean="0"/>
              <a:t>PARA EL DESARROLLO</a:t>
            </a:r>
            <a:br>
              <a:rPr lang="es-MX" sz="4000" dirty="0" smtClean="0"/>
            </a:br>
            <a:r>
              <a:rPr lang="es-MX" sz="4000" dirty="0" smtClean="0"/>
              <a:t>DE HABILIDADES MATEMÁTICAS</a:t>
            </a:r>
            <a:endParaRPr lang="es-ES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000375" y="5000625"/>
            <a:ext cx="5500688" cy="571500"/>
          </a:xfrm>
        </p:spPr>
        <p:txBody>
          <a:bodyPr>
            <a:normAutofit fontScale="85000" lnSpcReduction="10000"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MX" sz="2800" dirty="0" smtClean="0"/>
              <a:t>26 Y 27 DE NOVIEMBRE DE 2009</a:t>
            </a:r>
            <a:endParaRPr lang="es-ES" sz="2800" dirty="0"/>
          </a:p>
        </p:txBody>
      </p:sp>
      <p:pic>
        <p:nvPicPr>
          <p:cNvPr id="13315" name="3 Imagen" descr="Dibuj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428625"/>
            <a:ext cx="125888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13573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LECTURA</a:t>
            </a:r>
            <a:br>
              <a:rPr lang="es-MX" sz="4000" dirty="0" smtClean="0"/>
            </a:br>
            <a:r>
              <a:rPr lang="es-MX" sz="4000" dirty="0" smtClean="0"/>
              <a:t>DE REFLEXIÓN</a:t>
            </a:r>
            <a:endParaRPr lang="es-ES" sz="4000" dirty="0"/>
          </a:p>
        </p:txBody>
      </p:sp>
      <p:sp>
        <p:nvSpPr>
          <p:cNvPr id="14338" name="2 Subtítulo"/>
          <p:cNvSpPr>
            <a:spLocks noGrp="1"/>
          </p:cNvSpPr>
          <p:nvPr>
            <p:ph type="subTitle" idx="1"/>
          </p:nvPr>
        </p:nvSpPr>
        <p:spPr>
          <a:xfrm>
            <a:off x="2357438" y="3214688"/>
            <a:ext cx="5643562" cy="785812"/>
          </a:xfrm>
        </p:spPr>
        <p:txBody>
          <a:bodyPr/>
          <a:lstStyle/>
          <a:p>
            <a:pPr algn="just" eaLnBrk="1" hangingPunct="1">
              <a:buFont typeface="Arial" charset="0"/>
              <a:buChar char="•"/>
            </a:pPr>
            <a:r>
              <a:rPr lang="es-MX" sz="2800" smtClean="0"/>
              <a:t>EL LADRÓN DE SUEÑOS</a:t>
            </a:r>
            <a:endParaRPr lang="es-ES" sz="2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642938"/>
            <a:ext cx="4357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PROPÓSITOS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1785938"/>
            <a:ext cx="6357938" cy="4143375"/>
          </a:xfrm>
        </p:spPr>
        <p:txBody>
          <a:bodyPr>
            <a:normAutofit fontScale="62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Que el docente: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400" dirty="0" smtClean="0"/>
              <a:t>Planifique los procesos de enseñanza y de aprendizaje atendiendo al enfoque por competencias, y los ubique en contextos disciplinares, curriculares y sociales amplios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400" dirty="0" smtClean="0"/>
              <a:t>Domine y estructure los saberes para facilitar experiencias de aprendizajes significativos en los alumnos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400" dirty="0" smtClean="0"/>
              <a:t>Construya ambientes para el aprendizaje autónomo y colaborativo plasmados en las evidencias de aprendizajes mostradas por los alumnos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3400" dirty="0" smtClean="0"/>
              <a:t> </a:t>
            </a:r>
          </a:p>
          <a:p>
            <a:pPr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642938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CONTENIDO TEMÁTICO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1928813"/>
            <a:ext cx="6357938" cy="4000500"/>
          </a:xfrm>
        </p:spPr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600" dirty="0" smtClean="0"/>
              <a:t>Competencias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600" dirty="0" smtClean="0"/>
              <a:t>Enfoque del campo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600" dirty="0" smtClean="0"/>
              <a:t>Pisa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600" dirty="0" smtClean="0"/>
              <a:t>Problemas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600" dirty="0" smtClean="0"/>
              <a:t>Elaboración, presentación y evaluación de productos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3400" dirty="0" smtClean="0"/>
              <a:t> </a:t>
            </a:r>
          </a:p>
          <a:p>
            <a:pPr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INTEGRACIÓN GRUPAL</a:t>
            </a:r>
            <a:endParaRPr lang="es-ES" sz="3200" dirty="0"/>
          </a:p>
        </p:txBody>
      </p:sp>
      <p:sp>
        <p:nvSpPr>
          <p:cNvPr id="17410" name="2 Subtítulo"/>
          <p:cNvSpPr>
            <a:spLocks noGrp="1"/>
          </p:cNvSpPr>
          <p:nvPr>
            <p:ph type="subTitle" idx="1"/>
          </p:nvPr>
        </p:nvSpPr>
        <p:spPr>
          <a:xfrm>
            <a:off x="2357438" y="2571750"/>
            <a:ext cx="5786437" cy="2214563"/>
          </a:xfrm>
        </p:spPr>
        <p:txBody>
          <a:bodyPr/>
          <a:lstStyle/>
          <a:p>
            <a:pPr algn="just" eaLnBrk="1" hangingPunct="1"/>
            <a:r>
              <a:rPr lang="es-MX" sz="2800" smtClean="0"/>
              <a:t>NOMBRE  </a:t>
            </a:r>
          </a:p>
          <a:p>
            <a:pPr algn="just" eaLnBrk="1" hangingPunct="1"/>
            <a:r>
              <a:rPr lang="es-MX" sz="2800" smtClean="0"/>
              <a:t>CENTRO</a:t>
            </a:r>
          </a:p>
          <a:p>
            <a:pPr algn="just" eaLnBrk="1" hangingPunct="1"/>
            <a:r>
              <a:rPr lang="es-MX" sz="2800" smtClean="0"/>
              <a:t>EXPECTATIVAS DEL CURSO</a:t>
            </a:r>
            <a:endParaRPr lang="es-ES" sz="28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ACUERDOS</a:t>
            </a:r>
            <a:endParaRPr lang="es-ES" sz="3200" dirty="0"/>
          </a:p>
        </p:txBody>
      </p:sp>
      <p:sp>
        <p:nvSpPr>
          <p:cNvPr id="18434" name="2 Subtítulo"/>
          <p:cNvSpPr>
            <a:spLocks noGrp="1"/>
          </p:cNvSpPr>
          <p:nvPr>
            <p:ph type="subTitle" idx="1"/>
          </p:nvPr>
        </p:nvSpPr>
        <p:spPr>
          <a:xfrm>
            <a:off x="2357438" y="2143125"/>
            <a:ext cx="5786437" cy="2643188"/>
          </a:xfrm>
        </p:spPr>
        <p:txBody>
          <a:bodyPr/>
          <a:lstStyle/>
          <a:p>
            <a:pPr algn="just" eaLnBrk="1" hangingPunct="1">
              <a:buFont typeface="Arial" charset="0"/>
              <a:buChar char="•"/>
            </a:pPr>
            <a:r>
              <a:rPr lang="es-MX" sz="2800" smtClean="0"/>
              <a:t>PUNTUALIDAD</a:t>
            </a:r>
          </a:p>
          <a:p>
            <a:pPr algn="just" eaLnBrk="1" hangingPunct="1">
              <a:buFont typeface="Arial" charset="0"/>
              <a:buChar char="•"/>
            </a:pPr>
            <a:r>
              <a:rPr lang="es-MX" sz="2800" smtClean="0"/>
              <a:t>PARTICIPACIÓN</a:t>
            </a:r>
          </a:p>
          <a:p>
            <a:pPr algn="just" eaLnBrk="1" hangingPunct="1">
              <a:buFont typeface="Arial" charset="0"/>
              <a:buChar char="•"/>
            </a:pPr>
            <a:r>
              <a:rPr lang="es-MX" sz="2800" smtClean="0"/>
              <a:t>RESPETO</a:t>
            </a:r>
          </a:p>
          <a:p>
            <a:pPr algn="just" eaLnBrk="1" hangingPunct="1">
              <a:buFont typeface="Arial" charset="0"/>
              <a:buChar char="•"/>
            </a:pPr>
            <a:endParaRPr lang="es-MX" sz="2800" smtClean="0"/>
          </a:p>
          <a:p>
            <a:pPr algn="just" eaLnBrk="1" hangingPunct="1">
              <a:buFont typeface="Arial" charset="0"/>
              <a:buChar char="•"/>
            </a:pPr>
            <a:endParaRPr lang="es-ES" sz="28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METODOLOGÍA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57438" y="2143125"/>
            <a:ext cx="5786437" cy="3429000"/>
          </a:xfrm>
        </p:spPr>
        <p:txBody>
          <a:bodyPr>
            <a:normAutofit fontScale="9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800" dirty="0" smtClean="0"/>
              <a:t>SESIÓN 1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Lectura de Reflexión Ladrón de Sueños y escuchar opiniones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Encuadre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Descripción de actividades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Acuerdos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Evaluación </a:t>
            </a:r>
          </a:p>
          <a:p>
            <a:pPr marL="35401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Abordaje de contenidos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METODOLOGÍA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57438" y="2143125"/>
            <a:ext cx="5786437" cy="3429000"/>
          </a:xfrm>
        </p:spPr>
        <p:txBody>
          <a:bodyPr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800" dirty="0" smtClean="0"/>
              <a:t>SESIÓN 2</a:t>
            </a:r>
          </a:p>
          <a:p>
            <a:pPr marL="354013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Trabajo por equipos en la resolución de problemas, en las que el docente desarrolle las habilidades que se requieren para las matemáticas y ponga en práctica la motivación y creatividad.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200" dirty="0" smtClean="0"/>
              <a:t>METODOLOGÍA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57438" y="2143125"/>
            <a:ext cx="5572125" cy="3429000"/>
          </a:xfrm>
        </p:spPr>
        <p:txBody>
          <a:bodyPr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800" dirty="0" smtClean="0"/>
              <a:t>SESIÓN 3</a:t>
            </a:r>
          </a:p>
          <a:p>
            <a:pPr marL="354013" indent="-889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 Abordaje de contenidos sobre evaluación y los instrumentos de evaluación que el participante utilizará en las matemáticas para el desarrollo de competencias.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 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evaluación</a:t>
            </a:r>
            <a:endParaRPr lang="es-ES" sz="4000" dirty="0"/>
          </a:p>
        </p:txBody>
      </p:sp>
      <p:sp>
        <p:nvSpPr>
          <p:cNvPr id="22530" name="2 Subtítulo"/>
          <p:cNvSpPr>
            <a:spLocks noGrp="1"/>
          </p:cNvSpPr>
          <p:nvPr>
            <p:ph type="subTitle" idx="1"/>
          </p:nvPr>
        </p:nvSpPr>
        <p:spPr>
          <a:xfrm>
            <a:off x="2786063" y="2500313"/>
            <a:ext cx="4143375" cy="2143125"/>
          </a:xfrm>
        </p:spPr>
        <p:txBody>
          <a:bodyPr/>
          <a:lstStyle/>
          <a:p>
            <a:pPr algn="just" eaLnBrk="1" hangingPunct="1">
              <a:buFont typeface="Arial" charset="0"/>
              <a:buChar char="•"/>
            </a:pPr>
            <a:r>
              <a:rPr lang="es-MX" sz="3600" smtClean="0"/>
              <a:t>DIAGNÓSTICA</a:t>
            </a:r>
          </a:p>
          <a:p>
            <a:pPr algn="just" eaLnBrk="1" hangingPunct="1">
              <a:buFont typeface="Arial" charset="0"/>
              <a:buChar char="•"/>
            </a:pPr>
            <a:r>
              <a:rPr lang="es-MX" sz="3600" smtClean="0"/>
              <a:t>FORMATIVA</a:t>
            </a:r>
          </a:p>
          <a:p>
            <a:pPr algn="just" eaLnBrk="1" hangingPunct="1">
              <a:buFont typeface="Arial" charset="0"/>
              <a:buChar char="•"/>
            </a:pPr>
            <a:r>
              <a:rPr lang="es-MX" sz="3600" smtClean="0"/>
              <a:t>FINAL</a:t>
            </a:r>
            <a:endParaRPr lang="es-ES" sz="36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8572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COMPETENCIA</a:t>
            </a:r>
            <a:endParaRPr lang="es-E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71563"/>
            <a:ext cx="6643688" cy="8572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COMPETENCIA</a:t>
            </a:r>
            <a:endParaRPr lang="es-ES" sz="4000" dirty="0"/>
          </a:p>
        </p:txBody>
      </p:sp>
      <p:sp>
        <p:nvSpPr>
          <p:cNvPr id="24578" name="2 Subtítulo"/>
          <p:cNvSpPr>
            <a:spLocks noGrp="1"/>
          </p:cNvSpPr>
          <p:nvPr>
            <p:ph type="subTitle" idx="1"/>
          </p:nvPr>
        </p:nvSpPr>
        <p:spPr>
          <a:xfrm>
            <a:off x="2428875" y="2571750"/>
            <a:ext cx="6000750" cy="22860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CAPACIDAD DE MOVILIZAR RECURSOS COGNITIVOS PARA HACER FRENTE A UN TIPO DE SITUACIONES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571500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COMPETENCIAS</a:t>
            </a:r>
            <a:endParaRPr lang="es-ES" sz="4000" dirty="0"/>
          </a:p>
        </p:txBody>
      </p:sp>
      <p:sp>
        <p:nvSpPr>
          <p:cNvPr id="25602" name="2 Subtítulo"/>
          <p:cNvSpPr>
            <a:spLocks noGrp="1"/>
          </p:cNvSpPr>
          <p:nvPr>
            <p:ph type="subTitle" idx="1"/>
          </p:nvPr>
        </p:nvSpPr>
        <p:spPr>
          <a:xfrm>
            <a:off x="2286000" y="1428750"/>
            <a:ext cx="6357938" cy="5000625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smtClean="0"/>
              <a:t>PROCESOS COMPLEJOS DE DESEMPEÑO INTEGRAL CON IDONEIDAD EN DETERMINADOS CONTEXTOS, QUE IMPLICAN LA ARTICULACIÓN Y APLICACIÓN DE DIVERSOS SABERES, PARA REALIZAR ACTIVIDADES Y/O RESOLVER PROBLEMAS CON SENTIDO DE RETO, MOTIVACIÓN, FLEXIBILIDAD, CREATIVIDAD Y COMPRENSIÓN, DENTRO DE UNA PERSPECTIVA DE MEJORAMIENTO CONTINUO Y COMPROMISO ÉTICO</a:t>
            </a:r>
          </a:p>
          <a:p>
            <a:pPr eaLnBrk="1" hangingPunct="1">
              <a:buFont typeface="Arial" charset="0"/>
              <a:buChar char="•"/>
            </a:pPr>
            <a:endParaRPr lang="es-ES" sz="24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00125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COMPETENCIAS</a:t>
            </a:r>
            <a:endParaRPr lang="es-ES" sz="4000" dirty="0"/>
          </a:p>
        </p:txBody>
      </p:sp>
      <p:sp>
        <p:nvSpPr>
          <p:cNvPr id="26626" name="2 Subtítulo"/>
          <p:cNvSpPr>
            <a:spLocks noGrp="1"/>
          </p:cNvSpPr>
          <p:nvPr>
            <p:ph type="subTitle" idx="1"/>
          </p:nvPr>
        </p:nvSpPr>
        <p:spPr>
          <a:xfrm>
            <a:off x="2357438" y="2214563"/>
            <a:ext cx="6286500" cy="34290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MX" sz="3200" smtClean="0"/>
              <a:t>GENÉRICAS </a:t>
            </a:r>
          </a:p>
          <a:p>
            <a:pPr eaLnBrk="1" hangingPunct="1"/>
            <a:r>
              <a:rPr lang="es-MX" sz="2800" smtClean="0"/>
              <a:t>(PERFIL DEL BACHILLER)</a:t>
            </a:r>
          </a:p>
          <a:p>
            <a:pPr eaLnBrk="1" hangingPunct="1">
              <a:buFont typeface="Arial" charset="0"/>
              <a:buChar char="•"/>
            </a:pPr>
            <a:endParaRPr lang="es-MX" sz="3200" smtClean="0"/>
          </a:p>
          <a:p>
            <a:pPr eaLnBrk="1" hangingPunct="1">
              <a:buFont typeface="Arial" charset="0"/>
              <a:buChar char="•"/>
            </a:pPr>
            <a:r>
              <a:rPr lang="es-MX" sz="3200" smtClean="0"/>
              <a:t>DISCIPLINARES</a:t>
            </a:r>
          </a:p>
          <a:p>
            <a:pPr eaLnBrk="1" hangingPunct="1"/>
            <a:r>
              <a:rPr lang="es-MX" sz="2800" smtClean="0"/>
              <a:t>(PROPIAS DEL CAMPO DE CONOCIMIENTO)</a:t>
            </a:r>
            <a:endParaRPr lang="es-ES" sz="28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1000125"/>
            <a:ext cx="664368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TIPOS DE SABERES</a:t>
            </a:r>
            <a:endParaRPr lang="es-ES" sz="4000" dirty="0"/>
          </a:p>
        </p:txBody>
      </p:sp>
      <p:sp>
        <p:nvSpPr>
          <p:cNvPr id="27650" name="2 Subtítulo"/>
          <p:cNvSpPr>
            <a:spLocks noGrp="1"/>
          </p:cNvSpPr>
          <p:nvPr>
            <p:ph type="subTitle" idx="1"/>
          </p:nvPr>
        </p:nvSpPr>
        <p:spPr>
          <a:xfrm>
            <a:off x="2643188" y="2500313"/>
            <a:ext cx="4786312" cy="3000375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MX" sz="3200" smtClean="0"/>
              <a:t>CONOCIMIENTOS</a:t>
            </a:r>
          </a:p>
          <a:p>
            <a:pPr eaLnBrk="1" hangingPunct="1">
              <a:buFont typeface="Arial" charset="0"/>
              <a:buChar char="•"/>
            </a:pPr>
            <a:endParaRPr lang="es-MX" sz="3200" smtClean="0"/>
          </a:p>
          <a:p>
            <a:pPr eaLnBrk="1" hangingPunct="1">
              <a:buFont typeface="Arial" charset="0"/>
              <a:buChar char="•"/>
            </a:pPr>
            <a:r>
              <a:rPr lang="es-MX" sz="3200" smtClean="0"/>
              <a:t>HABILIDADES</a:t>
            </a:r>
          </a:p>
          <a:p>
            <a:pPr eaLnBrk="1" hangingPunct="1"/>
            <a:endParaRPr lang="es-MX" sz="3200" smtClean="0"/>
          </a:p>
          <a:p>
            <a:pPr eaLnBrk="1" hangingPunct="1">
              <a:buFont typeface="Arial" charset="0"/>
              <a:buChar char="•"/>
            </a:pPr>
            <a:r>
              <a:rPr lang="es-MX" sz="3200" smtClean="0"/>
              <a:t>ACTITUDES</a:t>
            </a:r>
            <a:endParaRPr lang="es-ES" sz="32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785813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ENFOQUE DEL CAMPO</a:t>
            </a:r>
            <a:endParaRPr lang="es-ES" sz="4000" dirty="0"/>
          </a:p>
        </p:txBody>
      </p:sp>
      <p:sp>
        <p:nvSpPr>
          <p:cNvPr id="28674" name="2 Subtítulo"/>
          <p:cNvSpPr>
            <a:spLocks noGrp="1"/>
          </p:cNvSpPr>
          <p:nvPr>
            <p:ph type="subTitle" idx="1"/>
          </p:nvPr>
        </p:nvSpPr>
        <p:spPr>
          <a:xfrm>
            <a:off x="2357438" y="1857375"/>
            <a:ext cx="6215062" cy="4143375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Desarrollo de la creatividad y el pensamiento lógico y crítico, mediante procesos de razonamiento, argumentación y estructuración de ideas, en la resolución de problemas matemáticos con aplicaciones que trasciendan el ámbito escolar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785813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Desarrollo docente</a:t>
            </a:r>
            <a:endParaRPr lang="es-ES" sz="4000" dirty="0"/>
          </a:p>
        </p:txBody>
      </p:sp>
      <p:sp>
        <p:nvSpPr>
          <p:cNvPr id="29698" name="2 Subtítulo"/>
          <p:cNvSpPr>
            <a:spLocks noGrp="1"/>
          </p:cNvSpPr>
          <p:nvPr>
            <p:ph type="subTitle" idx="1"/>
          </p:nvPr>
        </p:nvSpPr>
        <p:spPr>
          <a:xfrm>
            <a:off x="2857500" y="1857375"/>
            <a:ext cx="5286375" cy="4143375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MX" sz="2800" smtClean="0"/>
              <a:t>FORMACIÓN Y ACTUALIZACIÓN </a:t>
            </a:r>
          </a:p>
          <a:p>
            <a:pPr eaLnBrk="1" hangingPunct="1">
              <a:buFont typeface="Arial" charset="0"/>
              <a:buChar char="•"/>
            </a:pPr>
            <a:endParaRPr lang="es-MX" sz="2800" smtClean="0"/>
          </a:p>
          <a:p>
            <a:pPr eaLnBrk="1" hangingPunct="1">
              <a:buFont typeface="Arial" charset="0"/>
              <a:buChar char="•"/>
            </a:pPr>
            <a:r>
              <a:rPr lang="es-MX" sz="2800" smtClean="0"/>
              <a:t>DESARROLLO DE COMPETENCIAS</a:t>
            </a:r>
          </a:p>
          <a:p>
            <a:pPr eaLnBrk="1" hangingPunct="1">
              <a:buFont typeface="Arial" charset="0"/>
              <a:buChar char="•"/>
            </a:pPr>
            <a:endParaRPr lang="es-MX" sz="2800" smtClean="0"/>
          </a:p>
          <a:p>
            <a:pPr eaLnBrk="1" hangingPunct="1">
              <a:buFont typeface="Arial" charset="0"/>
              <a:buChar char="•"/>
            </a:pPr>
            <a:r>
              <a:rPr lang="es-MX" sz="2800" smtClean="0"/>
              <a:t>PERFIL DEL DOCENTE</a:t>
            </a:r>
            <a:endParaRPr lang="es-ES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785813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PISA MATEMÁTICAS</a:t>
            </a:r>
            <a:endParaRPr lang="es-ES" sz="4000" dirty="0"/>
          </a:p>
        </p:txBody>
      </p:sp>
      <p:sp>
        <p:nvSpPr>
          <p:cNvPr id="30722" name="2 Subtítulo"/>
          <p:cNvSpPr>
            <a:spLocks noGrp="1"/>
          </p:cNvSpPr>
          <p:nvPr>
            <p:ph type="subTitle" idx="1"/>
          </p:nvPr>
        </p:nvSpPr>
        <p:spPr>
          <a:xfrm>
            <a:off x="2357438" y="1857375"/>
            <a:ext cx="6215062" cy="3929063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MIDE LA CAPACIDAD DE LOS JÓVENES PARA IDENTIFICAR, COMPRENDER Y VALORAR EL PAPEL DE ESTE CAMPO DE CONOCIMIENTO EN SU VIDA DIARIA Y EN LA SOCIEDAD EN GENERAL, Y SER CAPAZ DE UTILIZARLA PARA RESOLVER PROBLEMAS</a:t>
            </a:r>
          </a:p>
          <a:p>
            <a:pPr eaLnBrk="1" hangingPunct="1">
              <a:buFont typeface="Arial" charset="0"/>
              <a:buChar char="•"/>
            </a:pPr>
            <a:endParaRPr lang="es-ES" sz="280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785813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PISA MATEMÁTICAS</a:t>
            </a:r>
            <a:endParaRPr lang="es-ES" sz="4000" dirty="0"/>
          </a:p>
        </p:txBody>
      </p:sp>
      <p:sp>
        <p:nvSpPr>
          <p:cNvPr id="31746" name="2 Subtítulo"/>
          <p:cNvSpPr>
            <a:spLocks noGrp="1"/>
          </p:cNvSpPr>
          <p:nvPr>
            <p:ph type="subTitle" idx="1"/>
          </p:nvPr>
        </p:nvSpPr>
        <p:spPr>
          <a:xfrm>
            <a:off x="2357438" y="2071688"/>
            <a:ext cx="6215062" cy="34290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DESARROLLO DE HABILIDADES, TALES COMO: ANALIZAR, RAZONAR, EXPRESAR IDEAS Y CONCEPTOS MEDIANTE REPRESENTACIONES MATEMÁTICAS, ENTRE OTRAS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85938" y="785813"/>
            <a:ext cx="6643687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PISA MATEMÁTICAS</a:t>
            </a:r>
            <a:endParaRPr lang="es-ES" sz="4000" dirty="0"/>
          </a:p>
        </p:txBody>
      </p:sp>
      <p:sp>
        <p:nvSpPr>
          <p:cNvPr id="32770" name="2 Subtítulo"/>
          <p:cNvSpPr>
            <a:spLocks noGrp="1"/>
          </p:cNvSpPr>
          <p:nvPr>
            <p:ph type="subTitle" idx="1"/>
          </p:nvPr>
        </p:nvSpPr>
        <p:spPr>
          <a:xfrm>
            <a:off x="2357438" y="1857375"/>
            <a:ext cx="6215062" cy="4071938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RESOLVER PROBLEMAS CON DIFERENTES GRADOS DE COMPLEJIDAD, COMO SON: REPRODUCCIÓN, CONEXIÓN Y REFLEXIÓN; </a:t>
            </a:r>
          </a:p>
          <a:p>
            <a:pPr eaLnBrk="1" hangingPunct="1"/>
            <a:r>
              <a:rPr lang="es-ES" sz="2800" smtClean="0"/>
              <a:t>Y CONTEXTUALIZADOS EN SU ENTORNO (PERSONAL, EDUCATIVO, LABORAL, PÚBLICO Y CIENTÍFICO)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2 Subtítulo"/>
          <p:cNvSpPr>
            <a:spLocks noGrp="1"/>
          </p:cNvSpPr>
          <p:nvPr>
            <p:ph type="subTitle" idx="1"/>
          </p:nvPr>
        </p:nvSpPr>
        <p:spPr>
          <a:xfrm>
            <a:off x="2357438" y="1285875"/>
            <a:ext cx="6357937" cy="4286250"/>
          </a:xfrm>
        </p:spPr>
        <p:txBody>
          <a:bodyPr/>
          <a:lstStyle/>
          <a:p>
            <a:pPr algn="ctr" eaLnBrk="1" hangingPunct="1"/>
            <a:r>
              <a:rPr lang="es-MX" sz="4800" smtClean="0"/>
              <a:t>RESOLUCIÓN</a:t>
            </a:r>
          </a:p>
          <a:p>
            <a:pPr algn="ctr" eaLnBrk="1" hangingPunct="1"/>
            <a:r>
              <a:rPr lang="es-MX" sz="4800" smtClean="0"/>
              <a:t>DE </a:t>
            </a:r>
          </a:p>
          <a:p>
            <a:pPr algn="ctr" eaLnBrk="1" hangingPunct="1"/>
            <a:r>
              <a:rPr lang="es-MX" sz="4800" smtClean="0"/>
              <a:t>PROBLEMAS</a:t>
            </a:r>
          </a:p>
          <a:p>
            <a:pPr algn="ctr" eaLnBrk="1" hangingPunct="1"/>
            <a:r>
              <a:rPr lang="es-MX" sz="4800" smtClean="0"/>
              <a:t> DE MATEMÁTICAS</a:t>
            </a:r>
            <a:endParaRPr lang="es-ES" sz="4800" smtClean="0"/>
          </a:p>
          <a:p>
            <a:pPr eaLnBrk="1" hangingPunct="1">
              <a:buFont typeface="Arial" charset="0"/>
              <a:buChar char="•"/>
            </a:pPr>
            <a:endParaRPr lang="es-ES" sz="28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357188"/>
            <a:ext cx="6429375" cy="1071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RESOLUCIÓN DE PROBLEMAS DE MATEMÁTICAS</a:t>
            </a:r>
            <a:endParaRPr lang="es-ES" sz="2800" dirty="0"/>
          </a:p>
        </p:txBody>
      </p:sp>
      <p:sp>
        <p:nvSpPr>
          <p:cNvPr id="34818" name="2 Subtítulo"/>
          <p:cNvSpPr>
            <a:spLocks noGrp="1"/>
          </p:cNvSpPr>
          <p:nvPr>
            <p:ph type="subTitle" idx="1"/>
          </p:nvPr>
        </p:nvSpPr>
        <p:spPr>
          <a:xfrm>
            <a:off x="2500313" y="1714500"/>
            <a:ext cx="6072187" cy="4357688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smtClean="0"/>
              <a:t>EL ALUMNO: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 TOME DECISIONES Y LAS JUSTIFIQUE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 REALICE LECTURA CUIDADOSA DEL TEXTO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ESTABLEZCA UNA FORMA DE REPRESENTAR LA SITUACIÓN (TABLA, GRÁFICA O EXPRESIÓN ALGEBRAICA)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SE DÉ CUENTA SI SU RESPUESTA TIENE SENTIDO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357188"/>
            <a:ext cx="6429375" cy="1071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RESOLUCIÓN DE PROBLEMAS DE MATEMÁTICAS</a:t>
            </a:r>
            <a:endParaRPr lang="es-ES" sz="2800" dirty="0"/>
          </a:p>
        </p:txBody>
      </p:sp>
      <p:sp>
        <p:nvSpPr>
          <p:cNvPr id="35842" name="2 Subtítulo"/>
          <p:cNvSpPr>
            <a:spLocks noGrp="1"/>
          </p:cNvSpPr>
          <p:nvPr>
            <p:ph type="subTitle" idx="1"/>
          </p:nvPr>
        </p:nvSpPr>
        <p:spPr>
          <a:xfrm>
            <a:off x="2286000" y="1714500"/>
            <a:ext cx="6357938" cy="428625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LECTURA REFLEXIVA</a:t>
            </a:r>
          </a:p>
          <a:p>
            <a:pPr eaLnBrk="1" hangingPunct="1">
              <a:buFont typeface="Arial" charset="0"/>
              <a:buChar char="•"/>
            </a:pPr>
            <a:r>
              <a:rPr lang="es-ES" sz="2800" smtClean="0"/>
              <a:t>DISCUSIÓN MATEMÁTICA</a:t>
            </a:r>
          </a:p>
          <a:p>
            <a:pPr eaLnBrk="1" hangingPunct="1">
              <a:buFont typeface="Arial" charset="0"/>
              <a:buChar char="•"/>
            </a:pPr>
            <a:r>
              <a:rPr lang="es-ES" sz="2800" smtClean="0"/>
              <a:t>DESARROLLO DE ESTRATEGIAS PARA ENFRENTAR UN PROBLEMA</a:t>
            </a:r>
          </a:p>
          <a:p>
            <a:pPr eaLnBrk="1" hangingPunct="1">
              <a:buFont typeface="Arial" charset="0"/>
              <a:buChar char="•"/>
            </a:pPr>
            <a:r>
              <a:rPr lang="es-ES" sz="2800" smtClean="0"/>
              <a:t>IMPORTANCIA DE LO QUE SE APRENDE MIENTRAS SE BUSCA RESOLVER UN PROBLEMA</a:t>
            </a:r>
          </a:p>
          <a:p>
            <a:pPr eaLnBrk="1" hangingPunct="1">
              <a:buFont typeface="Arial" charset="0"/>
              <a:buChar char="•"/>
            </a:pPr>
            <a:endParaRPr lang="es-ES" sz="24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357188"/>
            <a:ext cx="6429375" cy="1071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RESOLUCIÓN DE PROBLEMAS DE MATEMÁTICAS</a:t>
            </a:r>
            <a:endParaRPr lang="es-ES" sz="2800" dirty="0"/>
          </a:p>
        </p:txBody>
      </p:sp>
      <p:sp>
        <p:nvSpPr>
          <p:cNvPr id="36866" name="2 Subtítulo"/>
          <p:cNvSpPr>
            <a:spLocks noGrp="1"/>
          </p:cNvSpPr>
          <p:nvPr>
            <p:ph type="subTitle" idx="1"/>
          </p:nvPr>
        </p:nvSpPr>
        <p:spPr>
          <a:xfrm>
            <a:off x="2428875" y="2071688"/>
            <a:ext cx="6072188" cy="3643312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smtClean="0"/>
              <a:t>ARGUMENTACIÓN QUE SUSTENTA OPINIONES O CONCLUSIONES DE UNA PERSONA O DE UN EQUIPO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PRESENTACIÓN ANTE OTROS DE LAS IDEAS PROPIAS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smtClean="0"/>
              <a:t> IMPORTANCIA DE SABER ESCUCHAR Y SER ESCUCHADO</a:t>
            </a:r>
          </a:p>
          <a:p>
            <a:pPr eaLnBrk="1" hangingPunct="1">
              <a:buFont typeface="Arial" charset="0"/>
              <a:buChar char="•"/>
            </a:pPr>
            <a:endParaRPr lang="es-ES" sz="24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357188"/>
            <a:ext cx="6357938" cy="9286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SESIÓN DE RESOLUCIÓN</a:t>
            </a:r>
            <a:br>
              <a:rPr lang="es-MX" sz="2800" dirty="0" smtClean="0"/>
            </a:br>
            <a:r>
              <a:rPr lang="es-MX" sz="2800" dirty="0" smtClean="0"/>
              <a:t>DE PROBLEMAS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71750" y="1643063"/>
            <a:ext cx="5857875" cy="4143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s-ES" sz="2800" dirty="0" smtClean="0"/>
              <a:t>TRES MOMENTOS: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sz="1600" i="1" dirty="0" smtClean="0"/>
          </a:p>
          <a:p>
            <a:pPr marL="265113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 smtClean="0"/>
              <a:t>RESOLUCIÓN</a:t>
            </a:r>
          </a:p>
          <a:p>
            <a:pPr marL="265113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sz="1600" dirty="0" smtClean="0"/>
          </a:p>
          <a:p>
            <a:pPr marL="442913" indent="-1778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 smtClean="0"/>
              <a:t>PRESENTACIÓN Y DISCUSIÓN DE LAS SOLUCIONES</a:t>
            </a:r>
          </a:p>
          <a:p>
            <a:pPr marL="265113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s-ES" sz="1600" dirty="0" smtClean="0"/>
          </a:p>
          <a:p>
            <a:pPr marL="265113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 smtClean="0"/>
              <a:t> RETROALIMENTACIÓN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763713" y="620713"/>
            <a:ext cx="6840537" cy="93503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2000" b="1" cap="none" smtClean="0"/>
              <a:t>MOMENTOS DE UNA SESIÓN DE TRABAJO</a:t>
            </a:r>
            <a:r>
              <a:rPr lang="es-ES" sz="2000" cap="none" smtClean="0"/>
              <a:t/>
            </a:r>
            <a:br>
              <a:rPr lang="es-ES" sz="2000" cap="none" smtClean="0"/>
            </a:br>
            <a:endParaRPr lang="es-ES" sz="2000" b="1" cap="none" smtClean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557338"/>
            <a:ext cx="6553200" cy="4392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835150" y="765175"/>
            <a:ext cx="6840538" cy="6524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2000" b="1" cap="none" smtClean="0"/>
              <a:t>MOMENTOS DE UNA SESIÓN DE TRABAJO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628775"/>
            <a:ext cx="6407150" cy="3927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908175" y="692150"/>
            <a:ext cx="6696075" cy="5762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2000" b="1" cap="none" smtClean="0"/>
              <a:t>MOMENTOS DE UNA SESIÓN DE TRABAJO</a:t>
            </a: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484313"/>
            <a:ext cx="6408737" cy="424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14348" y="428604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PREGUNTAS GENERADORAS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85786" y="1857364"/>
            <a:ext cx="7715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¿Qué habilidades matemáticas se desarrollan con la resolución del problema que realizaron?</a:t>
            </a:r>
          </a:p>
          <a:p>
            <a:endParaRPr lang="es-MX" sz="2400" dirty="0" smtClean="0"/>
          </a:p>
          <a:p>
            <a:endParaRPr lang="es-MX" sz="2400" dirty="0" smtClean="0"/>
          </a:p>
          <a:p>
            <a:endParaRPr lang="es-MX" sz="2400" dirty="0" smtClean="0"/>
          </a:p>
          <a:p>
            <a:r>
              <a:rPr lang="es-MX" sz="2400" dirty="0" smtClean="0"/>
              <a:t>¿Qué estrategias usarían para desarrollar habilidades matemáticas en sus alumnos?</a:t>
            </a:r>
            <a:endParaRPr lang="es-MX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357188"/>
            <a:ext cx="6357938" cy="14287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EVALUACIÓN </a:t>
            </a:r>
            <a:br>
              <a:rPr lang="es-MX" sz="2800" dirty="0" smtClean="0"/>
            </a:br>
            <a:r>
              <a:rPr lang="es-MX" sz="2800" dirty="0" smtClean="0"/>
              <a:t>POR COMPETENCIAS EN EL CAMPO DE LAS MATEMÁTICAS</a:t>
            </a:r>
            <a:endParaRPr lang="es-ES" sz="2800" dirty="0"/>
          </a:p>
        </p:txBody>
      </p:sp>
      <p:sp>
        <p:nvSpPr>
          <p:cNvPr id="38914" name="2 Subtítulo"/>
          <p:cNvSpPr>
            <a:spLocks noGrp="1"/>
          </p:cNvSpPr>
          <p:nvPr>
            <p:ph type="subTitle" idx="1"/>
          </p:nvPr>
        </p:nvSpPr>
        <p:spPr>
          <a:xfrm>
            <a:off x="2357438" y="2071688"/>
            <a:ext cx="6072187" cy="40005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800" smtClean="0"/>
              <a:t>VALORA EL DESEMPEÑO REAL DEL ESTUDIANTE, EL CUAL SINTETIZA LOS CONOCIMIENTOS, HABILIDADES, DESTREZAS , ACTITUDES Y VALORES INVOLUCRADOS EN LA REALIZACIÓN DE UNA ACTIVIDAD</a:t>
            </a:r>
          </a:p>
          <a:p>
            <a:pPr eaLnBrk="1" hangingPunct="1">
              <a:buFont typeface="Arial" charset="0"/>
              <a:buChar char="•"/>
            </a:pPr>
            <a:endParaRPr lang="es-ES" sz="240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500063"/>
            <a:ext cx="6357938" cy="5715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2800" dirty="0" smtClean="0"/>
              <a:t>FORMAS DE EVALUAR</a:t>
            </a:r>
            <a:endParaRPr lang="es-ES" sz="2800" dirty="0"/>
          </a:p>
        </p:txBody>
      </p:sp>
      <p:sp>
        <p:nvSpPr>
          <p:cNvPr id="39938" name="2 Subtítulo"/>
          <p:cNvSpPr>
            <a:spLocks noGrp="1"/>
          </p:cNvSpPr>
          <p:nvPr>
            <p:ph type="subTitle" idx="1"/>
          </p:nvPr>
        </p:nvSpPr>
        <p:spPr>
          <a:xfrm>
            <a:off x="2357438" y="1428750"/>
            <a:ext cx="6072187" cy="4643438"/>
          </a:xfrm>
        </p:spPr>
        <p:txBody>
          <a:bodyPr/>
          <a:lstStyle/>
          <a:p>
            <a:pPr eaLnBrk="1" hangingPunct="1"/>
            <a:r>
              <a:rPr lang="es-MX" sz="2400" smtClean="0"/>
              <a:t>CONOCIMIENTOS, HABILIDADES:  PRUEBAS PEDAGÓGICAS CON PREGUNTAS, PROBLEMAS O AFIRMACIONES INCOMPLETAS</a:t>
            </a:r>
            <a:endParaRPr lang="es-ES" sz="2400" smtClean="0"/>
          </a:p>
          <a:p>
            <a:pPr eaLnBrk="1" hangingPunct="1"/>
            <a:r>
              <a:rPr lang="es-MX" sz="2400" smtClean="0"/>
              <a:t>DESTREZAS: PRUEBAS DE EJECUCIÓN DE ACTIVIDADES PREVIAMENTE SELECCIONADAS, SE USAN LAS LISTAS DE COTEJO Y LAS GUÍAS DE OBSERVACIÓN </a:t>
            </a:r>
            <a:endParaRPr lang="es-ES" sz="2400" smtClean="0"/>
          </a:p>
          <a:p>
            <a:pPr eaLnBrk="1" hangingPunct="1"/>
            <a:r>
              <a:rPr lang="es-MX" sz="2400" smtClean="0"/>
              <a:t>ACTITUDES: ESCALA ESTIMATIVA O UNA GUÍA DE OBSERVACIÓN</a:t>
            </a:r>
            <a:r>
              <a:rPr lang="es-ES" sz="2400" smtClean="0"/>
              <a:t> 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00250" y="928688"/>
            <a:ext cx="6357938" cy="714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600" dirty="0" smtClean="0"/>
              <a:t>TIPOS DE EVALUACIÓN</a:t>
            </a:r>
            <a:endParaRPr lang="es-ES" sz="36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71750" y="2214563"/>
          <a:ext cx="5429288" cy="2786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2928958"/>
              </a:tblGrid>
              <a:tr h="1000132">
                <a:tc>
                  <a:txBody>
                    <a:bodyPr/>
                    <a:lstStyle/>
                    <a:p>
                      <a:r>
                        <a:rPr lang="es-MX" dirty="0" smtClean="0"/>
                        <a:t>DE ACUERDO A SU FUNCIÓN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DE ACUERDO A LOS AGENTES QUE INTERVIENEN</a:t>
                      </a:r>
                      <a:endParaRPr lang="es-ES" dirty="0"/>
                    </a:p>
                  </a:txBody>
                  <a:tcPr/>
                </a:tc>
              </a:tr>
              <a:tr h="1785950">
                <a:tc>
                  <a:txBody>
                    <a:bodyPr/>
                    <a:lstStyle/>
                    <a:p>
                      <a:r>
                        <a:rPr lang="es-MX" dirty="0" smtClean="0"/>
                        <a:t>DIAGNÓSTICA</a:t>
                      </a:r>
                    </a:p>
                    <a:p>
                      <a:r>
                        <a:rPr lang="es-MX" dirty="0" smtClean="0"/>
                        <a:t>FORMATIVA</a:t>
                      </a:r>
                    </a:p>
                    <a:p>
                      <a:r>
                        <a:rPr lang="es-MX" dirty="0" smtClean="0"/>
                        <a:t>SUMATIVA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HETEROEVALUCIÓN</a:t>
                      </a:r>
                    </a:p>
                    <a:p>
                      <a:r>
                        <a:rPr lang="es-MX" dirty="0" smtClean="0"/>
                        <a:t>AUTOEVALUACIÓN</a:t>
                      </a:r>
                    </a:p>
                    <a:p>
                      <a:r>
                        <a:rPr lang="es-MX" dirty="0" smtClean="0"/>
                        <a:t>COEVALUACIÓN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57375" y="928688"/>
            <a:ext cx="6000750" cy="12858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000" dirty="0" smtClean="0"/>
              <a:t>INSTRUMENTOS</a:t>
            </a:r>
            <a:br>
              <a:rPr lang="es-MX" sz="4000" dirty="0" smtClean="0"/>
            </a:br>
            <a:r>
              <a:rPr lang="es-MX" sz="4000" dirty="0" smtClean="0"/>
              <a:t>DE EVALUACIÓN</a:t>
            </a:r>
            <a:endParaRPr lang="es-ES" sz="4000" dirty="0"/>
          </a:p>
        </p:txBody>
      </p:sp>
      <p:sp>
        <p:nvSpPr>
          <p:cNvPr id="41986" name="4 CuadroTexto"/>
          <p:cNvSpPr txBox="1">
            <a:spLocks noChangeArrowheads="1"/>
          </p:cNvSpPr>
          <p:nvPr/>
        </p:nvSpPr>
        <p:spPr bwMode="auto">
          <a:xfrm>
            <a:off x="2286000" y="2857500"/>
            <a:ext cx="60007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s-MX" sz="3200" b="1">
                <a:solidFill>
                  <a:schemeClr val="tx2"/>
                </a:solidFill>
                <a:latin typeface="Century Schoolbook" pitchFamily="18" charset="0"/>
              </a:rPr>
              <a:t>GUÍA DE OBSERVACIÓN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endParaRPr lang="es-MX" sz="3200" b="1">
              <a:solidFill>
                <a:schemeClr val="tx2"/>
              </a:solidFill>
              <a:latin typeface="Century Schoolbook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s-MX" sz="3200" b="1">
                <a:solidFill>
                  <a:schemeClr val="tx2"/>
                </a:solidFill>
                <a:latin typeface="Century Schoolbook" pitchFamily="18" charset="0"/>
              </a:rPr>
              <a:t>LISTA DE COTEJO</a:t>
            </a:r>
          </a:p>
          <a:p>
            <a:endParaRPr lang="es-ES">
              <a:latin typeface="Century Schoolbook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57438" y="1428750"/>
            <a:ext cx="5715000" cy="364331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sz="4400" dirty="0" smtClean="0"/>
              <a:t>PRESENTACIÓN </a:t>
            </a:r>
            <a:br>
              <a:rPr lang="es-MX" sz="4400" dirty="0" smtClean="0"/>
            </a:br>
            <a:r>
              <a:rPr lang="es-MX" sz="4400" dirty="0" smtClean="0"/>
              <a:t>Y </a:t>
            </a:r>
            <a:br>
              <a:rPr lang="es-MX" sz="4400" dirty="0" smtClean="0"/>
            </a:br>
            <a:r>
              <a:rPr lang="es-MX" sz="4400" dirty="0" smtClean="0"/>
              <a:t>EVALUACIÓN</a:t>
            </a:r>
            <a:br>
              <a:rPr lang="es-MX" sz="4400" dirty="0" smtClean="0"/>
            </a:br>
            <a:r>
              <a:rPr lang="es-MX" sz="4400" dirty="0" smtClean="0"/>
              <a:t>DE </a:t>
            </a:r>
            <a:br>
              <a:rPr lang="es-MX" sz="4400" dirty="0" smtClean="0"/>
            </a:br>
            <a:r>
              <a:rPr lang="es-MX" sz="4400" dirty="0" smtClean="0"/>
              <a:t>PRODUCTOS</a:t>
            </a:r>
            <a:endParaRPr lang="es-ES" sz="4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268538" y="908050"/>
            <a:ext cx="6337300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s-ES" sz="2400">
                <a:latin typeface="Arial Rounded MT Bold" pitchFamily="34" charset="0"/>
              </a:rPr>
              <a:t>OIGO Y OLVIDO</a:t>
            </a:r>
          </a:p>
          <a:p>
            <a:pPr algn="ctr"/>
            <a:r>
              <a:rPr lang="es-ES" sz="2400">
                <a:latin typeface="Arial Rounded MT Bold" pitchFamily="34" charset="0"/>
              </a:rPr>
              <a:t>VEO Y RECUERDO</a:t>
            </a:r>
          </a:p>
          <a:p>
            <a:pPr algn="ctr"/>
            <a:r>
              <a:rPr lang="es-ES" sz="2400">
                <a:latin typeface="Arial Rounded MT Bold" pitchFamily="34" charset="0"/>
              </a:rPr>
              <a:t>HAGO Y COMPRENDO</a:t>
            </a:r>
          </a:p>
          <a:p>
            <a:pPr algn="r"/>
            <a:r>
              <a:rPr lang="es-ES" sz="1600"/>
              <a:t>Un viejo proverbio chino</a:t>
            </a:r>
          </a:p>
          <a:p>
            <a:pPr algn="ctr"/>
            <a:endParaRPr lang="es-ES"/>
          </a:p>
          <a:p>
            <a:pPr algn="ctr"/>
            <a:endParaRPr lang="es-ES"/>
          </a:p>
          <a:p>
            <a:pPr algn="ctr"/>
            <a:r>
              <a:rPr lang="es-ES" sz="2400">
                <a:latin typeface="Arial Rounded MT Bold" pitchFamily="34" charset="0"/>
              </a:rPr>
              <a:t>NO HAY CONOCIMIENTO VERDADERO SI NO SE ES CAPAZ DE COMUNICARLO EFICAZMENTE</a:t>
            </a:r>
          </a:p>
          <a:p>
            <a:pPr algn="r"/>
            <a:r>
              <a:rPr lang="es-ES" sz="1600"/>
              <a:t>Así decían los griegos</a:t>
            </a:r>
          </a:p>
          <a:p>
            <a:pPr algn="r"/>
            <a:endParaRPr lang="es-ES" sz="1600"/>
          </a:p>
          <a:p>
            <a:pPr algn="r"/>
            <a:endParaRPr lang="es-ES" sz="1600"/>
          </a:p>
          <a:p>
            <a:pPr algn="r"/>
            <a:endParaRPr lang="es-ES" sz="1600"/>
          </a:p>
          <a:p>
            <a:pPr algn="ctr"/>
            <a:r>
              <a:rPr lang="es-ES" sz="2400" b="1"/>
              <a:t>HACER – REFLEXIONAR – COMUNICAR</a:t>
            </a:r>
          </a:p>
          <a:p>
            <a:pPr algn="ctr" eaLnBrk="0" hangingPunct="0"/>
            <a:endParaRPr lang="es-E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215</TotalTime>
  <Words>730</Words>
  <Application>Microsoft Office PowerPoint</Application>
  <PresentationFormat>Presentación en pantalla (4:3)</PresentationFormat>
  <Paragraphs>144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Mirador</vt:lpstr>
      <vt:lpstr>ESTRATEGIAS PARA EL DESARROLLO DE HABILIDADES MATEMÁTICAS</vt:lpstr>
      <vt:lpstr>LECTURA DE REFLEXIÓN</vt:lpstr>
      <vt:lpstr>PROPÓSITOS</vt:lpstr>
      <vt:lpstr>CONTENIDO TEMÁTICO</vt:lpstr>
      <vt:lpstr>INTEGRACIÓN GRUPAL</vt:lpstr>
      <vt:lpstr>ACUERDOS</vt:lpstr>
      <vt:lpstr>METODOLOGÍA</vt:lpstr>
      <vt:lpstr>METODOLOGÍA</vt:lpstr>
      <vt:lpstr>METODOLOGÍA</vt:lpstr>
      <vt:lpstr>evaluación</vt:lpstr>
      <vt:lpstr>COMPETENCIA</vt:lpstr>
      <vt:lpstr>COMPETENCIA</vt:lpstr>
      <vt:lpstr>COMPETENCIAS</vt:lpstr>
      <vt:lpstr>COMPETENCIAS</vt:lpstr>
      <vt:lpstr>TIPOS DE SABERES</vt:lpstr>
      <vt:lpstr>ENFOQUE DEL CAMPO</vt:lpstr>
      <vt:lpstr>Desarrollo docente</vt:lpstr>
      <vt:lpstr>PISA MATEMÁTICAS</vt:lpstr>
      <vt:lpstr>PISA MATEMÁTICAS</vt:lpstr>
      <vt:lpstr>PISA MATEMÁTICAS</vt:lpstr>
      <vt:lpstr>Diapositiva 21</vt:lpstr>
      <vt:lpstr>RESOLUCIÓN DE PROBLEMAS DE MATEMÁTICAS</vt:lpstr>
      <vt:lpstr>RESOLUCIÓN DE PROBLEMAS DE MATEMÁTICAS</vt:lpstr>
      <vt:lpstr>RESOLUCIÓN DE PROBLEMAS DE MATEMÁTICAS</vt:lpstr>
      <vt:lpstr>SESIÓN DE RESOLUCIÓN DE PROBLEMAS</vt:lpstr>
      <vt:lpstr>MOMENTOS DE UNA SESIÓN DE TRABAJO </vt:lpstr>
      <vt:lpstr>MOMENTOS DE UNA SESIÓN DE TRABAJO</vt:lpstr>
      <vt:lpstr>MOMENTOS DE UNA SESIÓN DE TRABAJO</vt:lpstr>
      <vt:lpstr>Diapositiva 29</vt:lpstr>
      <vt:lpstr>EVALUACIÓN  POR COMPETENCIAS EN EL CAMPO DE LAS MATEMÁTICAS</vt:lpstr>
      <vt:lpstr>FORMAS DE EVALUAR</vt:lpstr>
      <vt:lpstr>TIPOS DE EVALUACIÓN</vt:lpstr>
      <vt:lpstr>INSTRUMENTOS DE EVALUACIÓN</vt:lpstr>
      <vt:lpstr>PRESENTACIÓN  Y  EVALUACIÓN DE  PRODUCTOS</vt:lpstr>
      <vt:lpstr>Diapositiva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ESTRATEGIAS PARA EL DESARROLLO DE HABILIDADES MATEMÁTICAS</dc:title>
  <cp:lastModifiedBy>SONIA</cp:lastModifiedBy>
  <cp:revision>28</cp:revision>
  <dcterms:modified xsi:type="dcterms:W3CDTF">2009-11-27T16:21:04Z</dcterms:modified>
</cp:coreProperties>
</file>